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Lst>
  <p:sldIdLst>
    <p:sldId id="256" r:id="rId2"/>
    <p:sldId id="261" r:id="rId3"/>
    <p:sldId id="262" r:id="rId4"/>
    <p:sldId id="263" r:id="rId5"/>
    <p:sldId id="264" r:id="rId6"/>
    <p:sldId id="26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7" d="100"/>
          <a:sy n="77" d="100"/>
        </p:scale>
        <p:origin x="696" y="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7FDF-656B-4A55-3A57-4C0F950A2B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04BDB5-AE74-8AC8-1B63-C5570D3A02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822C1C-F821-8917-D71D-E42A961BACC1}"/>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5" name="Footer Placeholder 4">
            <a:extLst>
              <a:ext uri="{FF2B5EF4-FFF2-40B4-BE49-F238E27FC236}">
                <a16:creationId xmlns:a16="http://schemas.microsoft.com/office/drawing/2014/main" id="{83798EE1-E911-C5AF-21D7-9833900B3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798F57-8825-C706-C8D7-106CCFB020CC}"/>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1723626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067FF-0693-0F6A-0871-5E2E8A253C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A06A72-94DF-389D-E070-43D9086CB2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285C05-030D-7B2E-308C-F9B2F0BE5F92}"/>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5" name="Footer Placeholder 4">
            <a:extLst>
              <a:ext uri="{FF2B5EF4-FFF2-40B4-BE49-F238E27FC236}">
                <a16:creationId xmlns:a16="http://schemas.microsoft.com/office/drawing/2014/main" id="{3DF87C88-ABDC-0252-2208-485CE1F278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FD74B9-AB92-BC31-E4FC-257E317D429D}"/>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254593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3D1F-0491-BABE-8391-01802384BC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C79F22-5E19-4B69-788F-D96B92250F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A9E0C5-0A7C-75AC-3B24-798FFDF2E602}"/>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5" name="Footer Placeholder 4">
            <a:extLst>
              <a:ext uri="{FF2B5EF4-FFF2-40B4-BE49-F238E27FC236}">
                <a16:creationId xmlns:a16="http://schemas.microsoft.com/office/drawing/2014/main" id="{235BF5F1-4C99-92DF-C473-1B128C714D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E60065-4B9B-0DCC-EC1C-6EB90D350FE6}"/>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1237585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0F72-E17C-E447-5EA9-361D9C609C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B8D897-6432-832A-156C-D0C59D0A89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D51AAA-CC4F-120C-3183-89E2910185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593425-91A5-E289-7006-F12521400548}"/>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6" name="Footer Placeholder 5">
            <a:extLst>
              <a:ext uri="{FF2B5EF4-FFF2-40B4-BE49-F238E27FC236}">
                <a16:creationId xmlns:a16="http://schemas.microsoft.com/office/drawing/2014/main" id="{A0AEDC6F-36A7-AF31-59E2-14BB294863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1114E-3E4D-F155-487F-1BF9CB768A65}"/>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3065132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57223-02A1-B6E7-8E4B-1871FD9715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2FEA52-898C-1754-68C5-ED577C1070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30B55D-1E28-7CFB-A9AB-920E971B9F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A11904-907C-BD0C-E77F-5AAEB497D6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763D98-580A-2074-C914-F451D85DF3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7786E4-E2A2-8457-BAB7-7C9BEF3685D0}"/>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8" name="Footer Placeholder 7">
            <a:extLst>
              <a:ext uri="{FF2B5EF4-FFF2-40B4-BE49-F238E27FC236}">
                <a16:creationId xmlns:a16="http://schemas.microsoft.com/office/drawing/2014/main" id="{91E49F2F-40E0-1259-D290-CAB9AC90B5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83C2A6-8531-94B0-470C-5BA7296EA9A8}"/>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197550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E5400-6EDE-2866-BF20-63DFC389EE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0EAF9E-B3A6-7F0A-6C93-12ACBB661290}"/>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4" name="Footer Placeholder 3">
            <a:extLst>
              <a:ext uri="{FF2B5EF4-FFF2-40B4-BE49-F238E27FC236}">
                <a16:creationId xmlns:a16="http://schemas.microsoft.com/office/drawing/2014/main" id="{D9FC2D4A-C074-AC1C-F2AA-550317BE4F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1B6208-6B35-30F0-4417-C9856D4DB44D}"/>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22744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960B8F-7559-4F5A-6B6C-D8C1B6BA68AA}"/>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3" name="Footer Placeholder 2">
            <a:extLst>
              <a:ext uri="{FF2B5EF4-FFF2-40B4-BE49-F238E27FC236}">
                <a16:creationId xmlns:a16="http://schemas.microsoft.com/office/drawing/2014/main" id="{4264EB9B-F46B-CCB3-B7E5-211130B2CF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1ACB21-D723-4502-80D6-2A2F1A893377}"/>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1057883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48AEE-B0C6-3BEE-7461-25721AC177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5D4CA0-CA21-5491-6849-872801263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9199C3-3C9A-7C64-C647-974F7D6281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19CCF5-B21C-8E56-A308-50B037C77C4B}"/>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6" name="Footer Placeholder 5">
            <a:extLst>
              <a:ext uri="{FF2B5EF4-FFF2-40B4-BE49-F238E27FC236}">
                <a16:creationId xmlns:a16="http://schemas.microsoft.com/office/drawing/2014/main" id="{5E2EF32D-0FDD-CCB8-CCF0-C87A9B09B6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FCB09B-92E0-1989-147C-0B8DB16ACC9A}"/>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824578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23BD2-B133-2AFE-0E67-17A9BCEC47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AF8375-75BB-264B-D34D-7CFC44254A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FA0302-4DCD-8D03-7B55-39012D2D4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1181F3-F9BD-966D-1270-1697C72C08EB}"/>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6" name="Footer Placeholder 5">
            <a:extLst>
              <a:ext uri="{FF2B5EF4-FFF2-40B4-BE49-F238E27FC236}">
                <a16:creationId xmlns:a16="http://schemas.microsoft.com/office/drawing/2014/main" id="{00073B3D-0CF7-2C70-57F8-54BD7992D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712FDF-14B4-DF60-D32A-E31E048E63C6}"/>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68272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D809B-B93C-5966-2700-EB4BBADA86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5B8F1A-13E4-E49D-F0C5-3A7F5A3073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E38E1D-E764-EB1F-C254-B118E6B013A0}"/>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5" name="Footer Placeholder 4">
            <a:extLst>
              <a:ext uri="{FF2B5EF4-FFF2-40B4-BE49-F238E27FC236}">
                <a16:creationId xmlns:a16="http://schemas.microsoft.com/office/drawing/2014/main" id="{BB79B6E0-97E0-9F91-DB08-ADB5E2506C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DFFA4-E626-096B-A2E6-049A9FC4AA13}"/>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824643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6B8F78-576D-96EC-64B9-7C1B46001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04E85D-E51E-F1FA-640A-8D11BD076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97AA13-CCE6-9F9B-2A78-5DEAD83C5B48}"/>
              </a:ext>
            </a:extLst>
          </p:cNvPr>
          <p:cNvSpPr>
            <a:spLocks noGrp="1"/>
          </p:cNvSpPr>
          <p:nvPr>
            <p:ph type="dt" sz="half" idx="10"/>
          </p:nvPr>
        </p:nvSpPr>
        <p:spPr/>
        <p:txBody>
          <a:bodyPr/>
          <a:lstStyle/>
          <a:p>
            <a:fld id="{10049A40-2CE9-4AF8-A319-149F5851DC5C}" type="datetimeFigureOut">
              <a:rPr lang="en-US" smtClean="0"/>
              <a:t>6/11/2025</a:t>
            </a:fld>
            <a:endParaRPr lang="en-US"/>
          </a:p>
        </p:txBody>
      </p:sp>
      <p:sp>
        <p:nvSpPr>
          <p:cNvPr id="5" name="Footer Placeholder 4">
            <a:extLst>
              <a:ext uri="{FF2B5EF4-FFF2-40B4-BE49-F238E27FC236}">
                <a16:creationId xmlns:a16="http://schemas.microsoft.com/office/drawing/2014/main" id="{9A0B0B0A-788C-ABAD-239E-C0812F083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03813A-CE69-9BA6-2A49-06E1E7E7274F}"/>
              </a:ext>
            </a:extLst>
          </p:cNvPr>
          <p:cNvSpPr>
            <a:spLocks noGrp="1"/>
          </p:cNvSpPr>
          <p:nvPr>
            <p:ph type="sldNum" sz="quarter" idx="12"/>
          </p:nvPr>
        </p:nvSpPr>
        <p:spPr/>
        <p:txBody>
          <a:bodyPr/>
          <a:lstStyle/>
          <a:p>
            <a:fld id="{8A0362F7-7EF6-413A-AD9F-3314339194D5}" type="slidenum">
              <a:rPr lang="en-US" smtClean="0"/>
              <a:t>‹#›</a:t>
            </a:fld>
            <a:endParaRPr lang="en-US"/>
          </a:p>
        </p:txBody>
      </p:sp>
    </p:spTree>
    <p:extLst>
      <p:ext uri="{BB962C8B-B14F-4D97-AF65-F5344CB8AC3E}">
        <p14:creationId xmlns:p14="http://schemas.microsoft.com/office/powerpoint/2010/main" val="1275824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0A662D-EE49-D14C-1ABC-28F5CFE7B3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92A6F6-93E7-6172-A3DB-83BE3D3414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94F216-E7C1-ADCC-614B-CBD8AAADF9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049A40-2CE9-4AF8-A319-149F5851DC5C}" type="datetimeFigureOut">
              <a:rPr lang="en-US" smtClean="0"/>
              <a:t>6/11/2025</a:t>
            </a:fld>
            <a:endParaRPr lang="en-US"/>
          </a:p>
        </p:txBody>
      </p:sp>
      <p:sp>
        <p:nvSpPr>
          <p:cNvPr id="5" name="Footer Placeholder 4">
            <a:extLst>
              <a:ext uri="{FF2B5EF4-FFF2-40B4-BE49-F238E27FC236}">
                <a16:creationId xmlns:a16="http://schemas.microsoft.com/office/drawing/2014/main" id="{705617C0-9599-AE37-8C2B-EC98954955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5E78CF4-20F3-785F-41C5-61B32CF1F5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0362F7-7EF6-413A-AD9F-3314339194D5}" type="slidenum">
              <a:rPr lang="en-US" smtClean="0"/>
              <a:t>‹#›</a:t>
            </a:fld>
            <a:endParaRPr lang="en-US"/>
          </a:p>
        </p:txBody>
      </p:sp>
    </p:spTree>
    <p:extLst>
      <p:ext uri="{BB962C8B-B14F-4D97-AF65-F5344CB8AC3E}">
        <p14:creationId xmlns:p14="http://schemas.microsoft.com/office/powerpoint/2010/main" val="1599207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cn.iaebm.org/"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iaebm.org/" TargetMode="External"/><Relationship Id="rId5" Type="http://schemas.openxmlformats.org/officeDocument/2006/relationships/hyperlink" Target="https://cn.iaebm.org/cefs/" TargetMode="External"/><Relationship Id="rId4" Type="http://schemas.openxmlformats.org/officeDocument/2006/relationships/hyperlink" Target="https://iaebm.org/cef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ailto:Legal@iaebm.org"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559F-ED04-BF03-4EAE-6CD464C8CE21}"/>
              </a:ext>
            </a:extLst>
          </p:cNvPr>
          <p:cNvSpPr>
            <a:spLocks noGrp="1"/>
          </p:cNvSpPr>
          <p:nvPr>
            <p:ph type="ctrTitle"/>
          </p:nvPr>
        </p:nvSpPr>
        <p:spPr>
          <a:xfrm>
            <a:off x="1026825" y="1122362"/>
            <a:ext cx="10080885" cy="1523401"/>
          </a:xfrm>
        </p:spPr>
        <p:txBody>
          <a:bodyPr>
            <a:noAutofit/>
          </a:bodyPr>
          <a:lstStyle/>
          <a:p>
            <a:pPr marL="0" marR="0" lvl="0" indent="0" defTabSz="914400" rtl="0" eaLnBrk="0" fontAlgn="base" latinLnBrk="0" hangingPunct="0">
              <a:lnSpc>
                <a:spcPct val="100000"/>
              </a:lnSpc>
              <a:spcBef>
                <a:spcPct val="0"/>
              </a:spcBef>
              <a:spcAft>
                <a:spcPct val="0"/>
              </a:spcAft>
              <a:tabLst/>
            </a:pPr>
            <a:r>
              <a:rPr kumimoji="0" lang="en-US" altLang="en-US" sz="3200" b="1" i="0" u="none" strike="noStrike" cap="none" normalizeH="0" baseline="0" dirty="0">
                <a:ln>
                  <a:noFill/>
                </a:ln>
                <a:solidFill>
                  <a:srgbClr val="C00000"/>
                </a:solidFill>
                <a:effectLst/>
                <a:latin typeface="Aptos" panose="020B0004020202020204" pitchFamily="34" charset="0"/>
                <a:ea typeface="宋体" panose="02010600030101010101" pitchFamily="2" charset="-122"/>
                <a:cs typeface="Times New Roman" panose="02020603050405020304" pitchFamily="18" charset="0"/>
              </a:rPr>
              <a:t>Certificate in Economic and Financial Studies (CEFS)</a:t>
            </a:r>
            <a:br>
              <a:rPr kumimoji="0" lang="en-US" altLang="zh-CN" sz="3200" b="1" i="0" u="none" strike="noStrike" cap="none" normalizeH="0" baseline="0" dirty="0">
                <a:ln>
                  <a:noFill/>
                </a:ln>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br>
            <a:r>
              <a:rPr kumimoji="0" lang="zh-CN" altLang="en-US" sz="3200" b="1" i="0" u="none" strike="noStrike" cap="none" normalizeH="0" baseline="0" dirty="0">
                <a:ln>
                  <a:noFill/>
                </a:ln>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经济金融研修国际认证</a:t>
            </a:r>
            <a:r>
              <a:rPr kumimoji="0" lang="zh-CN" altLang="en-US" sz="3200" b="1" i="0" u="none" strike="noStrike" cap="none" normalizeH="0" baseline="0" dirty="0">
                <a:ln>
                  <a:noFill/>
                </a:ln>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cap="none" normalizeH="0" baseline="0" dirty="0">
                <a:ln>
                  <a:noFill/>
                </a:ln>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(CEFS)</a:t>
            </a:r>
            <a:r>
              <a:rPr kumimoji="0" lang="en-US" altLang="zh-CN" sz="3200" b="0" i="0" u="none" strike="noStrike" cap="none" normalizeH="0" baseline="0" dirty="0">
                <a:ln>
                  <a:noFill/>
                </a:ln>
                <a:solidFill>
                  <a:schemeClr val="tx1"/>
                </a:solidFill>
                <a:effectLst/>
              </a:rPr>
              <a:t> </a:t>
            </a:r>
            <a:endParaRPr lang="en-US" sz="3200" dirty="0"/>
          </a:p>
        </p:txBody>
      </p:sp>
      <p:sp>
        <p:nvSpPr>
          <p:cNvPr id="3" name="Subtitle 2">
            <a:extLst>
              <a:ext uri="{FF2B5EF4-FFF2-40B4-BE49-F238E27FC236}">
                <a16:creationId xmlns:a16="http://schemas.microsoft.com/office/drawing/2014/main" id="{54B7D5CF-A12D-C414-A227-B63422194FA8}"/>
              </a:ext>
            </a:extLst>
          </p:cNvPr>
          <p:cNvSpPr>
            <a:spLocks noGrp="1"/>
          </p:cNvSpPr>
          <p:nvPr>
            <p:ph type="subTitle" idx="1"/>
          </p:nvPr>
        </p:nvSpPr>
        <p:spPr>
          <a:xfrm>
            <a:off x="1524000" y="3050497"/>
            <a:ext cx="9144000" cy="1045565"/>
          </a:xfrm>
        </p:spPr>
        <p:txBody>
          <a:bodyPr>
            <a:normAutofit/>
          </a:bodyPr>
          <a:lstStyle/>
          <a:p>
            <a:r>
              <a:rPr lang="en-US" sz="2000" i="1" dirty="0">
                <a:solidFill>
                  <a:srgbClr val="000B22"/>
                </a:solidFill>
                <a:effectLst/>
                <a:latin typeface="Times New Roman" panose="02020603050405020304" pitchFamily="18" charset="0"/>
                <a:ea typeface="宋体" panose="02010600030101010101" pitchFamily="2" charset="-122"/>
              </a:rPr>
              <a:t>A Global Credential for Future Business and Industrial Leaders</a:t>
            </a:r>
          </a:p>
          <a:p>
            <a:r>
              <a:rPr lang="zh-CN" altLang="en-US" sz="2000" i="1" kern="100" dirty="0">
                <a:solidFill>
                  <a:srgbClr val="000B22"/>
                </a:solidFill>
                <a:effectLst/>
                <a:latin typeface="Times New Roman" panose="02020603050405020304" pitchFamily="18" charset="0"/>
                <a:ea typeface="宋体" panose="02010600030101010101" pitchFamily="2" charset="-122"/>
                <a:cs typeface="Times New Roman" panose="02020603050405020304" pitchFamily="18" charset="0"/>
              </a:rPr>
              <a:t>面向</a:t>
            </a:r>
            <a:r>
              <a:rPr lang="zh-CN" sz="2000" i="1" kern="100" dirty="0">
                <a:solidFill>
                  <a:srgbClr val="000B22"/>
                </a:solidFill>
                <a:effectLst/>
                <a:latin typeface="Times New Roman" panose="02020603050405020304" pitchFamily="18" charset="0"/>
                <a:ea typeface="宋体" panose="02010600030101010101" pitchFamily="2" charset="-122"/>
                <a:cs typeface="Times New Roman" panose="02020603050405020304" pitchFamily="18" charset="0"/>
              </a:rPr>
              <a:t>未来商业与行业领袖的全球化学术</a:t>
            </a:r>
            <a:r>
              <a:rPr lang="zh-CN" altLang="en-US" sz="2000" i="1" kern="100" dirty="0">
                <a:solidFill>
                  <a:srgbClr val="000B22"/>
                </a:solidFill>
                <a:effectLst/>
                <a:latin typeface="Times New Roman" panose="02020603050405020304" pitchFamily="18" charset="0"/>
                <a:ea typeface="宋体" panose="02010600030101010101" pitchFamily="2" charset="-122"/>
                <a:cs typeface="Times New Roman" panose="02020603050405020304" pitchFamily="18" charset="0"/>
              </a:rPr>
              <a:t>认证</a:t>
            </a:r>
            <a:endParaRPr lang="en-US" sz="2000" kern="100" dirty="0">
              <a:effectLst/>
              <a:latin typeface="Aptos" panose="020B0004020202020204" pitchFamily="34" charset="0"/>
              <a:ea typeface="等线" panose="02010600030101010101" pitchFamily="2" charset="-122"/>
              <a:cs typeface="Times New Roman" panose="02020603050405020304" pitchFamily="18" charset="0"/>
            </a:endParaRPr>
          </a:p>
        </p:txBody>
      </p:sp>
      <p:pic>
        <p:nvPicPr>
          <p:cNvPr id="13" name="Picture 12">
            <a:extLst>
              <a:ext uri="{FF2B5EF4-FFF2-40B4-BE49-F238E27FC236}">
                <a16:creationId xmlns:a16="http://schemas.microsoft.com/office/drawing/2014/main" id="{A042FDDA-D301-6BE9-3707-FCC8FC9351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93681" y="4382752"/>
            <a:ext cx="5577246" cy="1832546"/>
          </a:xfrm>
          <a:prstGeom prst="rect">
            <a:avLst/>
          </a:prstGeom>
          <a:noFill/>
          <a:ln>
            <a:noFill/>
          </a:ln>
        </p:spPr>
      </p:pic>
    </p:spTree>
    <p:extLst>
      <p:ext uri="{BB962C8B-B14F-4D97-AF65-F5344CB8AC3E}">
        <p14:creationId xmlns:p14="http://schemas.microsoft.com/office/powerpoint/2010/main" val="22218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6B3E0-1C44-0C2D-9F71-27A9990D8926}"/>
            </a:ext>
          </a:extLst>
        </p:cNvPr>
        <p:cNvGrpSpPr/>
        <p:nvPr/>
      </p:nvGrpSpPr>
      <p:grpSpPr>
        <a:xfrm>
          <a:off x="0" y="0"/>
          <a:ext cx="0" cy="0"/>
          <a:chOff x="0" y="0"/>
          <a:chExt cx="0" cy="0"/>
        </a:xfrm>
      </p:grpSpPr>
      <p:sp>
        <p:nvSpPr>
          <p:cNvPr id="31" name="Text Box 2">
            <a:extLst>
              <a:ext uri="{FF2B5EF4-FFF2-40B4-BE49-F238E27FC236}">
                <a16:creationId xmlns:a16="http://schemas.microsoft.com/office/drawing/2014/main" id="{EA9AA86E-2E72-01B2-1A28-0E9E89DEB75C}"/>
              </a:ext>
            </a:extLst>
          </p:cNvPr>
          <p:cNvSpPr txBox="1">
            <a:spLocks noChangeArrowheads="1"/>
          </p:cNvSpPr>
          <p:nvPr/>
        </p:nvSpPr>
        <p:spPr bwMode="auto">
          <a:xfrm>
            <a:off x="824459" y="1160170"/>
            <a:ext cx="10633586" cy="473758"/>
          </a:xfrm>
          <a:prstGeom prst="rect">
            <a:avLst/>
          </a:prstGeom>
          <a:solidFill>
            <a:srgbClr val="E3EFF9"/>
          </a:solidFill>
          <a:ln w="9525">
            <a:noFill/>
            <a:miter lim="800000"/>
            <a:headEnd/>
            <a:tailEnd/>
          </a:ln>
        </p:spPr>
        <p:txBody>
          <a:bodyPr rot="0" vert="horz" wrap="square" lIns="91440" tIns="45720" rIns="91440" bIns="45720" anchor="t" anchorCtr="0">
            <a:noAutofit/>
          </a:bodyPr>
          <a:lstStyle/>
          <a:p>
            <a:pPr marL="0" marR="0" algn="ctr">
              <a:lnSpc>
                <a:spcPct val="115000"/>
              </a:lnSpc>
              <a:spcAft>
                <a:spcPts val="800"/>
              </a:spcAft>
            </a:pPr>
            <a:r>
              <a:rPr lang="en-US"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CEFS </a:t>
            </a:r>
            <a:r>
              <a:rPr lang="zh-CN"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项目简介</a:t>
            </a:r>
            <a:endParaRPr lang="en-US" sz="2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8" name="TextBox 47">
            <a:extLst>
              <a:ext uri="{FF2B5EF4-FFF2-40B4-BE49-F238E27FC236}">
                <a16:creationId xmlns:a16="http://schemas.microsoft.com/office/drawing/2014/main" id="{77F92BD3-DDC9-2E09-0A4A-C10B62E9A294}"/>
              </a:ext>
            </a:extLst>
          </p:cNvPr>
          <p:cNvSpPr txBox="1"/>
          <p:nvPr/>
        </p:nvSpPr>
        <p:spPr>
          <a:xfrm>
            <a:off x="824459" y="1812057"/>
            <a:ext cx="10765029" cy="4324838"/>
          </a:xfrm>
          <a:prstGeom prst="rect">
            <a:avLst/>
          </a:prstGeom>
          <a:noFill/>
        </p:spPr>
        <p:txBody>
          <a:bodyPr wrap="square">
            <a:spAutoFit/>
          </a:bodyPr>
          <a:lstStyle/>
          <a:p>
            <a:pPr marL="0" marR="0">
              <a:lnSpc>
                <a:spcPct val="120000"/>
              </a:lnSpc>
              <a:spcAft>
                <a:spcPts val="800"/>
              </a:spcAft>
            </a:pPr>
            <a:r>
              <a:rPr lang="zh-CN" sz="2000" b="1" u="sng"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经济金融研修国际认证</a:t>
            </a:r>
            <a:r>
              <a:rPr lang="en-US" sz="2000" b="1" u="sng"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 (CEFS)</a:t>
            </a:r>
            <a:r>
              <a:rPr lang="en-US" sz="20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kern="100" dirty="0">
                <a:effectLst/>
                <a:latin typeface="Times New Roman" panose="02020603050405020304" pitchFamily="18" charset="0"/>
                <a:ea typeface="宋体" panose="02010600030101010101" pitchFamily="2" charset="-122"/>
                <a:cs typeface="Times New Roman" panose="02020603050405020304" pitchFamily="18" charset="0"/>
              </a:rPr>
              <a:t>是由国际商业管理教育发展协会 </a:t>
            </a: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(IAEBM) </a:t>
            </a:r>
            <a:r>
              <a:rPr lang="zh-CN" altLang="en-US" sz="2000" kern="100" dirty="0">
                <a:effectLst/>
                <a:latin typeface="Times New Roman" panose="02020603050405020304" pitchFamily="18" charset="0"/>
                <a:ea typeface="宋体" panose="02010600030101010101" pitchFamily="2" charset="-122"/>
                <a:cs typeface="Times New Roman" panose="02020603050405020304" pitchFamily="18" charset="0"/>
              </a:rPr>
              <a:t>与北美商学院联合会 </a:t>
            </a: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(NACB) </a:t>
            </a:r>
            <a:r>
              <a:rPr lang="zh-CN" altLang="en-US" sz="2000" kern="100" dirty="0">
                <a:effectLst/>
                <a:latin typeface="Times New Roman" panose="02020603050405020304" pitchFamily="18" charset="0"/>
                <a:ea typeface="宋体" panose="02010600030101010101" pitchFamily="2" charset="-122"/>
                <a:cs typeface="Times New Roman" panose="02020603050405020304" pitchFamily="18" charset="0"/>
              </a:rPr>
              <a:t>共同推出的国际在线教育认证项目，具有全球认可的专业权威性。</a:t>
            </a: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CEFS</a:t>
            </a:r>
            <a:r>
              <a:rPr lang="zh-CN" altLang="en-US" sz="2000" kern="100" dirty="0">
                <a:effectLst/>
                <a:latin typeface="Times New Roman" panose="02020603050405020304" pitchFamily="18" charset="0"/>
                <a:ea typeface="宋体" panose="02010600030101010101" pitchFamily="2" charset="-122"/>
                <a:cs typeface="Times New Roman" panose="02020603050405020304" pitchFamily="18" charset="0"/>
              </a:rPr>
              <a:t>对标北美主流大学商科辅修专业课程，旨在为来自不同学术背景，专业领域，以及语言环境的大学生设计。如果您有志于在经济，金融，管理，或自身相关领域中进一步发展，并成为具有全球竞争力的领导者、学者、或专业人才，那么 </a:t>
            </a: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CEFS </a:t>
            </a:r>
            <a:r>
              <a:rPr lang="zh-CN" altLang="en-US" sz="2000" kern="100" dirty="0">
                <a:effectLst/>
                <a:latin typeface="Times New Roman" panose="02020603050405020304" pitchFamily="18" charset="0"/>
                <a:ea typeface="宋体" panose="02010600030101010101" pitchFamily="2" charset="-122"/>
                <a:cs typeface="Times New Roman" panose="02020603050405020304" pitchFamily="18" charset="0"/>
              </a:rPr>
              <a:t>项目将为您提供一条高效，便捷，系统的发展路径。</a:t>
            </a:r>
            <a:endPar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a:lnSpc>
                <a:spcPct val="120000"/>
              </a:lnSpc>
              <a:spcAft>
                <a:spcPts val="800"/>
              </a:spcAft>
            </a:pPr>
            <a:endPar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a:lnSpc>
                <a:spcPct val="120000"/>
              </a:lnSpc>
              <a:spcAft>
                <a:spcPts val="800"/>
              </a:spcAft>
            </a:pPr>
            <a:r>
              <a:rPr lang="zh-CN" sz="2000" b="1" u="sng"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国际商业管理教育发展协会</a:t>
            </a:r>
            <a:r>
              <a:rPr lang="en-US" sz="2000" b="1" u="sng" dirty="0">
                <a:solidFill>
                  <a:srgbClr val="C00000"/>
                </a:solidFill>
                <a:effectLst/>
                <a:latin typeface="Times New Roman" panose="02020603050405020304" pitchFamily="18" charset="0"/>
                <a:ea typeface="宋体" panose="02010600030101010101" pitchFamily="2" charset="-122"/>
              </a:rPr>
              <a:t> (IAEBM)</a:t>
            </a:r>
            <a:r>
              <a:rPr lang="en-US" sz="2000" b="1" dirty="0">
                <a:effectLst/>
                <a:latin typeface="Times New Roman" panose="02020603050405020304" pitchFamily="18" charset="0"/>
                <a:ea typeface="宋体" panose="02010600030101010101" pitchFamily="2" charset="-122"/>
              </a:rPr>
              <a:t> </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是总部设在美国加州首府萨克拉门托市的国际学术教育机构。成立三十余年来，</a:t>
            </a:r>
            <a:r>
              <a:rPr lang="zh-CN" altLang="en-US" sz="2000" dirty="0">
                <a:effectLst/>
                <a:latin typeface="Times New Roman" panose="02020603050405020304" pitchFamily="18" charset="0"/>
                <a:ea typeface="宋体" panose="02010600030101010101" pitchFamily="2" charset="-122"/>
                <a:cs typeface="Times New Roman" panose="02020603050405020304" pitchFamily="18" charset="0"/>
              </a:rPr>
              <a:t>协会</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始终致力于推动商业与管理教育的创新与提高，为学生，大学，及企业提供更优质的教育选项。</a:t>
            </a:r>
            <a:r>
              <a:rPr lang="en-US" altLang="zh-CN" sz="2000" dirty="0">
                <a:effectLst/>
                <a:latin typeface="Times New Roman" panose="02020603050405020304" pitchFamily="18" charset="0"/>
                <a:ea typeface="宋体" panose="02010600030101010101" pitchFamily="2" charset="-122"/>
                <a:cs typeface="Times New Roman" panose="02020603050405020304" pitchFamily="18" charset="0"/>
              </a:rPr>
              <a:t>IAEBM </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非常自豪地服务了全球超过</a:t>
            </a:r>
            <a:r>
              <a:rPr lang="en-US" sz="2000" dirty="0">
                <a:effectLst/>
                <a:latin typeface="Times New Roman" panose="02020603050405020304" pitchFamily="18" charset="0"/>
                <a:ea typeface="宋体" panose="02010600030101010101" pitchFamily="2" charset="-122"/>
              </a:rPr>
              <a:t>70,000</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名证书获得者，与北美及全球</a:t>
            </a:r>
            <a:r>
              <a:rPr lang="en-US" sz="2000" dirty="0">
                <a:effectLst/>
                <a:latin typeface="Times New Roman" panose="02020603050405020304" pitchFamily="18" charset="0"/>
                <a:ea typeface="宋体" panose="02010600030101010101" pitchFamily="2" charset="-122"/>
              </a:rPr>
              <a:t>50</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多家知名企业建立了战略合作关系，并在</a:t>
            </a:r>
            <a:r>
              <a:rPr lang="en-US" sz="2000" dirty="0">
                <a:effectLst/>
                <a:latin typeface="Times New Roman" panose="02020603050405020304" pitchFamily="18" charset="0"/>
                <a:ea typeface="宋体" panose="02010600030101010101" pitchFamily="2" charset="-122"/>
              </a:rPr>
              <a:t>59</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个国家和地区构建了由</a:t>
            </a:r>
            <a:r>
              <a:rPr lang="en-US" sz="2000" dirty="0">
                <a:effectLst/>
                <a:latin typeface="Times New Roman" panose="02020603050405020304" pitchFamily="18" charset="0"/>
                <a:ea typeface="宋体" panose="02010600030101010101" pitchFamily="2" charset="-122"/>
              </a:rPr>
              <a:t>800</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余名学者、教育工作者和学术委员组成的国际学术网络。</a:t>
            </a:r>
            <a:endPar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49" name="Picture 48">
            <a:extLst>
              <a:ext uri="{FF2B5EF4-FFF2-40B4-BE49-F238E27FC236}">
                <a16:creationId xmlns:a16="http://schemas.microsoft.com/office/drawing/2014/main" id="{6D9FEBFC-1411-AA5D-FC2E-2BD628A4B7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9442" y="128525"/>
            <a:ext cx="2947469" cy="968466"/>
          </a:xfrm>
          <a:prstGeom prst="rect">
            <a:avLst/>
          </a:prstGeom>
          <a:noFill/>
          <a:ln>
            <a:noFill/>
          </a:ln>
        </p:spPr>
      </p:pic>
      <p:sp>
        <p:nvSpPr>
          <p:cNvPr id="51" name="TextBox 50">
            <a:extLst>
              <a:ext uri="{FF2B5EF4-FFF2-40B4-BE49-F238E27FC236}">
                <a16:creationId xmlns:a16="http://schemas.microsoft.com/office/drawing/2014/main" id="{F3849D7B-D0AF-4ABF-19B9-8B225A9BDD66}"/>
              </a:ext>
            </a:extLst>
          </p:cNvPr>
          <p:cNvSpPr txBox="1"/>
          <p:nvPr/>
        </p:nvSpPr>
        <p:spPr>
          <a:xfrm>
            <a:off x="775089" y="202815"/>
            <a:ext cx="7694353" cy="830997"/>
          </a:xfrm>
          <a:prstGeom prst="rect">
            <a:avLst/>
          </a:prstGeom>
          <a:noFill/>
        </p:spPr>
        <p:txBody>
          <a:bodyPr wrap="square">
            <a:spAutoFit/>
          </a:bodyPr>
          <a:lstStyle/>
          <a:p>
            <a:r>
              <a:rPr kumimoji="0" lang="en-US" altLang="en-US" sz="2400" b="1" i="0" u="none" strike="noStrike" cap="none" normalizeH="0" baseline="0" dirty="0">
                <a:ln>
                  <a:noFill/>
                </a:ln>
                <a:solidFill>
                  <a:srgbClr val="002060"/>
                </a:solidFill>
                <a:effectLst/>
                <a:latin typeface="Aptos" panose="020B0004020202020204" pitchFamily="34" charset="0"/>
                <a:ea typeface="宋体" panose="02010600030101010101" pitchFamily="2" charset="-122"/>
                <a:cs typeface="Times New Roman" panose="02020603050405020304" pitchFamily="18" charset="0"/>
              </a:rPr>
              <a:t>Certificate in Economic and Financial Studies (CEFS)</a:t>
            </a:r>
            <a:br>
              <a:rPr kumimoji="0" lang="en-US" altLang="zh-CN"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br>
            <a:r>
              <a:rPr kumimoji="0" lang="zh-CN" altLang="en-US"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t>经济金融研修国际认证</a:t>
            </a:r>
            <a:r>
              <a:rPr kumimoji="0" lang="zh-CN" altLang="en-US"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(CEFS)</a:t>
            </a:r>
            <a:r>
              <a:rPr kumimoji="0" lang="en-US" altLang="zh-CN" sz="2400" b="1" i="0" u="none" strike="noStrike" cap="none" normalizeH="0" baseline="0" dirty="0">
                <a:ln>
                  <a:noFill/>
                </a:ln>
                <a:solidFill>
                  <a:srgbClr val="002060"/>
                </a:solidFill>
                <a:effectLst/>
              </a:rPr>
              <a:t> </a:t>
            </a:r>
            <a:endParaRPr lang="en-US" sz="2400" b="1" dirty="0">
              <a:solidFill>
                <a:srgbClr val="002060"/>
              </a:solidFill>
            </a:endParaRPr>
          </a:p>
        </p:txBody>
      </p:sp>
    </p:spTree>
    <p:extLst>
      <p:ext uri="{BB962C8B-B14F-4D97-AF65-F5344CB8AC3E}">
        <p14:creationId xmlns:p14="http://schemas.microsoft.com/office/powerpoint/2010/main" val="2110674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C4B18-908B-E942-6BA4-658EE4D24702}"/>
            </a:ext>
          </a:extLst>
        </p:cNvPr>
        <p:cNvGrpSpPr/>
        <p:nvPr/>
      </p:nvGrpSpPr>
      <p:grpSpPr>
        <a:xfrm>
          <a:off x="0" y="0"/>
          <a:ext cx="0" cy="0"/>
          <a:chOff x="0" y="0"/>
          <a:chExt cx="0" cy="0"/>
        </a:xfrm>
      </p:grpSpPr>
      <p:sp>
        <p:nvSpPr>
          <p:cNvPr id="31" name="Text Box 2">
            <a:extLst>
              <a:ext uri="{FF2B5EF4-FFF2-40B4-BE49-F238E27FC236}">
                <a16:creationId xmlns:a16="http://schemas.microsoft.com/office/drawing/2014/main" id="{A849C820-63BF-187D-538E-01E763B80011}"/>
              </a:ext>
            </a:extLst>
          </p:cNvPr>
          <p:cNvSpPr txBox="1">
            <a:spLocks noChangeArrowheads="1"/>
          </p:cNvSpPr>
          <p:nvPr/>
        </p:nvSpPr>
        <p:spPr bwMode="auto">
          <a:xfrm>
            <a:off x="824459" y="1160170"/>
            <a:ext cx="10633586" cy="457200"/>
          </a:xfrm>
          <a:prstGeom prst="rect">
            <a:avLst/>
          </a:prstGeom>
          <a:solidFill>
            <a:srgbClr val="E3EFF9"/>
          </a:solidFill>
          <a:ln w="9525">
            <a:noFill/>
            <a:miter lim="800000"/>
            <a:headEnd/>
            <a:tailEnd/>
          </a:ln>
        </p:spPr>
        <p:txBody>
          <a:bodyPr rot="0" vert="horz" wrap="square" lIns="91440" tIns="45720" rIns="91440" bIns="45720" anchor="t" anchorCtr="0">
            <a:noAutofit/>
          </a:bodyPr>
          <a:lstStyle/>
          <a:p>
            <a:pPr marL="0" marR="0" algn="ctr">
              <a:lnSpc>
                <a:spcPct val="115000"/>
              </a:lnSpc>
              <a:spcAft>
                <a:spcPts val="800"/>
              </a:spcAft>
            </a:pPr>
            <a:r>
              <a:rPr lang="en-US"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CEFS </a:t>
            </a:r>
            <a:r>
              <a:rPr lang="zh-CN"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项目</a:t>
            </a:r>
            <a:r>
              <a:rPr lang="zh-CN" altLang="en-US"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核心</a:t>
            </a:r>
            <a:r>
              <a:rPr lang="zh-CN" altLang="en-US" sz="2400" b="1" kern="100" dirty="0">
                <a:solidFill>
                  <a:srgbClr val="000B22"/>
                </a:solidFill>
                <a:latin typeface="微软雅黑" panose="020B0503020204020204" pitchFamily="34" charset="-122"/>
                <a:ea typeface="微软雅黑" panose="020B0503020204020204" pitchFamily="34" charset="-122"/>
                <a:cs typeface="Times New Roman" panose="02020603050405020304" pitchFamily="18" charset="0"/>
              </a:rPr>
              <a:t>亮点</a:t>
            </a:r>
            <a:endParaRPr lang="en-US" sz="2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9" name="Picture 48">
            <a:extLst>
              <a:ext uri="{FF2B5EF4-FFF2-40B4-BE49-F238E27FC236}">
                <a16:creationId xmlns:a16="http://schemas.microsoft.com/office/drawing/2014/main" id="{476648AF-EBC1-8E13-ABAA-6BE2E9C791B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9442" y="128525"/>
            <a:ext cx="2947469" cy="968466"/>
          </a:xfrm>
          <a:prstGeom prst="rect">
            <a:avLst/>
          </a:prstGeom>
          <a:noFill/>
          <a:ln>
            <a:noFill/>
          </a:ln>
        </p:spPr>
      </p:pic>
      <p:sp>
        <p:nvSpPr>
          <p:cNvPr id="51" name="TextBox 50">
            <a:extLst>
              <a:ext uri="{FF2B5EF4-FFF2-40B4-BE49-F238E27FC236}">
                <a16:creationId xmlns:a16="http://schemas.microsoft.com/office/drawing/2014/main" id="{B34E7ABF-98B0-9DCE-CF0C-7A8584A3E093}"/>
              </a:ext>
            </a:extLst>
          </p:cNvPr>
          <p:cNvSpPr txBox="1"/>
          <p:nvPr/>
        </p:nvSpPr>
        <p:spPr>
          <a:xfrm>
            <a:off x="775089" y="202815"/>
            <a:ext cx="7694353" cy="830997"/>
          </a:xfrm>
          <a:prstGeom prst="rect">
            <a:avLst/>
          </a:prstGeom>
          <a:noFill/>
        </p:spPr>
        <p:txBody>
          <a:bodyPr wrap="square">
            <a:spAutoFit/>
          </a:bodyPr>
          <a:lstStyle/>
          <a:p>
            <a:r>
              <a:rPr kumimoji="0" lang="en-US" altLang="en-US" sz="2400" b="1" i="0" u="none" strike="noStrike" cap="none" normalizeH="0" baseline="0" dirty="0">
                <a:ln>
                  <a:noFill/>
                </a:ln>
                <a:solidFill>
                  <a:srgbClr val="002060"/>
                </a:solidFill>
                <a:effectLst/>
                <a:latin typeface="Aptos" panose="020B0004020202020204" pitchFamily="34" charset="0"/>
                <a:ea typeface="宋体" panose="02010600030101010101" pitchFamily="2" charset="-122"/>
                <a:cs typeface="Times New Roman" panose="02020603050405020304" pitchFamily="18" charset="0"/>
              </a:rPr>
              <a:t>Certificate in Economic and Financial Studies (CEFS)</a:t>
            </a:r>
            <a:br>
              <a:rPr kumimoji="0" lang="en-US" altLang="zh-CN"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br>
            <a:r>
              <a:rPr kumimoji="0" lang="zh-CN" altLang="en-US"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t>经济金融研修国际认证</a:t>
            </a:r>
            <a:r>
              <a:rPr kumimoji="0" lang="zh-CN" altLang="en-US"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(CEFS)</a:t>
            </a:r>
            <a:r>
              <a:rPr kumimoji="0" lang="en-US" altLang="zh-CN" sz="2400" b="0" i="0" u="none" strike="noStrike" cap="none" normalizeH="0" baseline="0" dirty="0">
                <a:ln>
                  <a:noFill/>
                </a:ln>
                <a:solidFill>
                  <a:srgbClr val="002060"/>
                </a:solidFill>
                <a:effectLst/>
              </a:rPr>
              <a:t> </a:t>
            </a:r>
            <a:endParaRPr lang="en-US" sz="2400" dirty="0">
              <a:solidFill>
                <a:srgbClr val="002060"/>
              </a:solidFill>
            </a:endParaRPr>
          </a:p>
        </p:txBody>
      </p:sp>
      <p:grpSp>
        <p:nvGrpSpPr>
          <p:cNvPr id="2" name="Group 1">
            <a:extLst>
              <a:ext uri="{FF2B5EF4-FFF2-40B4-BE49-F238E27FC236}">
                <a16:creationId xmlns:a16="http://schemas.microsoft.com/office/drawing/2014/main" id="{8598C74F-9162-DD51-4761-F0D77C2692B2}"/>
              </a:ext>
            </a:extLst>
          </p:cNvPr>
          <p:cNvGrpSpPr/>
          <p:nvPr/>
        </p:nvGrpSpPr>
        <p:grpSpPr>
          <a:xfrm>
            <a:off x="592109" y="1860246"/>
            <a:ext cx="11061176" cy="4534524"/>
            <a:chOff x="-60907" y="0"/>
            <a:chExt cx="6914200" cy="2324735"/>
          </a:xfrm>
          <a:noFill/>
        </p:grpSpPr>
        <p:grpSp>
          <p:nvGrpSpPr>
            <p:cNvPr id="3" name="Group 2">
              <a:extLst>
                <a:ext uri="{FF2B5EF4-FFF2-40B4-BE49-F238E27FC236}">
                  <a16:creationId xmlns:a16="http://schemas.microsoft.com/office/drawing/2014/main" id="{D8621F03-7E76-8677-7049-D6054381EA02}"/>
                </a:ext>
              </a:extLst>
            </p:cNvPr>
            <p:cNvGrpSpPr/>
            <p:nvPr/>
          </p:nvGrpSpPr>
          <p:grpSpPr>
            <a:xfrm>
              <a:off x="16329" y="0"/>
              <a:ext cx="6836964" cy="2324735"/>
              <a:chOff x="0" y="-3"/>
              <a:chExt cx="6837806" cy="2325967"/>
            </a:xfrm>
            <a:grpFill/>
          </p:grpSpPr>
          <p:sp>
            <p:nvSpPr>
              <p:cNvPr id="10" name="Text Box 2">
                <a:extLst>
                  <a:ext uri="{FF2B5EF4-FFF2-40B4-BE49-F238E27FC236}">
                    <a16:creationId xmlns:a16="http://schemas.microsoft.com/office/drawing/2014/main" id="{2B307C62-48FD-D21E-A2DE-F58EB368F2CC}"/>
                  </a:ext>
                </a:extLst>
              </p:cNvPr>
              <p:cNvSpPr txBox="1">
                <a:spLocks noChangeArrowheads="1"/>
              </p:cNvSpPr>
              <p:nvPr/>
            </p:nvSpPr>
            <p:spPr bwMode="auto">
              <a:xfrm>
                <a:off x="0" y="-3"/>
                <a:ext cx="3200400" cy="2325967"/>
              </a:xfrm>
              <a:prstGeom prst="rect">
                <a:avLst/>
              </a:prstGeom>
              <a:grpFill/>
              <a:ln w="9525">
                <a:noFill/>
                <a:miter lim="800000"/>
                <a:headEnd/>
                <a:tailEnd/>
              </a:ln>
            </p:spPr>
            <p:txBody>
              <a:bodyPr rot="0" vert="horz" wrap="square" lIns="91440" tIns="45720" rIns="91440" bIns="4572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4320" marR="0">
                  <a:lnSpc>
                    <a:spcPct val="115000"/>
                  </a:lnSpc>
                  <a:spcAft>
                    <a:spcPts val="800"/>
                  </a:spcAft>
                  <a:buNone/>
                </a:pPr>
                <a:r>
                  <a:rPr lang="zh-CN" b="1" kern="100" dirty="0">
                    <a:solidFill>
                      <a:srgbClr val="C00000"/>
                    </a:solidFill>
                    <a:effectLst/>
                    <a:latin typeface="Aptos" panose="020B0004020202020204" pitchFamily="34" charset="0"/>
                    <a:ea typeface="等线" panose="02010600030101010101" pitchFamily="2" charset="-122"/>
                    <a:cs typeface="Times New Roman" panose="02020603050405020304" pitchFamily="18" charset="0"/>
                  </a:rPr>
                  <a:t>独一无二的国际认证</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a:lnSpc>
                    <a:spcPct val="115000"/>
                  </a:lnSpc>
                  <a:spcAft>
                    <a:spcPts val="800"/>
                  </a:spcAft>
                </a:pPr>
                <a:r>
                  <a:rPr lang="en-US" dirty="0"/>
                  <a:t>CEFS </a:t>
                </a:r>
                <a:r>
                  <a:rPr lang="zh-CN" altLang="en-US" dirty="0"/>
                  <a:t>是目前主流学术与教育界唯一专门为学术或职业生涯早期阶段的学员量身打造，并获得国际认可的研修类认证项目。</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Bef>
                    <a:spcPts val="600"/>
                  </a:spcBef>
                  <a:spcAft>
                    <a:spcPts val="800"/>
                  </a:spcAft>
                  <a:buNone/>
                </a:pPr>
                <a:r>
                  <a:rPr lang="zh-CN" b="1" kern="100" dirty="0">
                    <a:solidFill>
                      <a:srgbClr val="C00000"/>
                    </a:solidFill>
                    <a:effectLst/>
                    <a:latin typeface="Aptos" panose="020B0004020202020204" pitchFamily="34" charset="0"/>
                    <a:ea typeface="等线" panose="02010600030101010101" pitchFamily="2" charset="-122"/>
                    <a:cs typeface="Times New Roman" panose="02020603050405020304" pitchFamily="18" charset="0"/>
                  </a:rPr>
                  <a:t>灵活而友好的先修课要求</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buNone/>
                </a:pPr>
                <a:r>
                  <a:rPr lang="en-US" kern="100" dirty="0">
                    <a:effectLst/>
                    <a:latin typeface="Times New Roman" panose="02020603050405020304" pitchFamily="18" charset="0"/>
                    <a:ea typeface="等线" panose="02010600030101010101" pitchFamily="2" charset="-122"/>
                    <a:cs typeface="Times New Roman" panose="02020603050405020304" pitchFamily="18" charset="0"/>
                  </a:rPr>
                  <a:t>CEFS</a:t>
                </a:r>
                <a:r>
                  <a:rPr lang="en-US" kern="100" dirty="0">
                    <a:effectLst/>
                    <a:latin typeface="Aptos" panose="020B0004020202020204" pitchFamily="34" charset="0"/>
                    <a:ea typeface="等线" panose="02010600030101010101" pitchFamily="2" charset="-122"/>
                    <a:cs typeface="Times New Roman" panose="02020603050405020304" pitchFamily="18" charset="0"/>
                  </a:rPr>
                  <a:t> </a:t>
                </a:r>
                <a:r>
                  <a:rPr lang="zh-CN" kern="100" dirty="0">
                    <a:effectLst/>
                    <a:latin typeface="Aptos" panose="020B0004020202020204" pitchFamily="34" charset="0"/>
                    <a:ea typeface="等线" panose="02010600030101010101" pitchFamily="2" charset="-122"/>
                    <a:cs typeface="Times New Roman" panose="02020603050405020304" pitchFamily="18" charset="0"/>
                  </a:rPr>
                  <a:t>对所有专业和年级的在读大学生开放。申请者只需具备扎实的高中阶段数学和英语基础知识。无工作或实习经验要求。</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Bef>
                    <a:spcPts val="600"/>
                  </a:spcBef>
                  <a:spcAft>
                    <a:spcPts val="800"/>
                  </a:spcAft>
                  <a:buNone/>
                </a:pPr>
                <a:r>
                  <a:rPr lang="zh-CN" b="1" kern="100" dirty="0">
                    <a:solidFill>
                      <a:srgbClr val="C00000"/>
                    </a:solidFill>
                    <a:effectLst/>
                    <a:latin typeface="Aptos" panose="020B0004020202020204" pitchFamily="34" charset="0"/>
                    <a:ea typeface="等线" panose="02010600030101010101" pitchFamily="2" charset="-122"/>
                    <a:cs typeface="Times New Roman" panose="02020603050405020304" pitchFamily="18" charset="0"/>
                  </a:rPr>
                  <a:t>全程线上；个性化辅导</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buNone/>
                </a:pPr>
                <a:r>
                  <a:rPr lang="zh-CN" kern="100" dirty="0">
                    <a:effectLst/>
                    <a:latin typeface="Aptos" panose="020B0004020202020204" pitchFamily="34" charset="0"/>
                    <a:ea typeface="等线" panose="02010600030101010101" pitchFamily="2" charset="-122"/>
                    <a:cs typeface="Times New Roman" panose="02020603050405020304" pitchFamily="18" charset="0"/>
                  </a:rPr>
                  <a:t>课程与</a:t>
                </a:r>
                <a:r>
                  <a:rPr lang="zh-CN" altLang="en-US" kern="100" dirty="0">
                    <a:latin typeface="Aptos" panose="020B0004020202020204" pitchFamily="34" charset="0"/>
                    <a:ea typeface="等线" panose="02010600030101010101" pitchFamily="2" charset="-122"/>
                    <a:cs typeface="Times New Roman" panose="02020603050405020304" pitchFamily="18" charset="0"/>
                  </a:rPr>
                  <a:t>测验</a:t>
                </a:r>
                <a:r>
                  <a:rPr lang="zh-CN" kern="100" dirty="0">
                    <a:effectLst/>
                    <a:latin typeface="Aptos" panose="020B0004020202020204" pitchFamily="34" charset="0"/>
                    <a:ea typeface="等线" panose="02010600030101010101" pitchFamily="2" charset="-122"/>
                    <a:cs typeface="Times New Roman" panose="02020603050405020304" pitchFamily="18" charset="0"/>
                  </a:rPr>
                  <a:t>均为在线完成，学习节奏由您自行灵活掌握。在您需要的时候，可随时获得经验丰富的导师与助教实时辅导与个性化支持。</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buNone/>
                </a:pPr>
                <a:r>
                  <a:rPr lang="en-US" kern="100" dirty="0">
                    <a:effectLst/>
                    <a:latin typeface="Aptos" panose="020B0004020202020204" pitchFamily="34" charset="0"/>
                    <a:ea typeface="等线" panose="02010600030101010101" pitchFamily="2" charset="-122"/>
                    <a:cs typeface="Times New Roman" panose="02020603050405020304" pitchFamily="18" charset="0"/>
                  </a:rPr>
                  <a:t> </a:t>
                </a:r>
              </a:p>
              <a:p>
                <a:pPr marL="274320" marR="0">
                  <a:lnSpc>
                    <a:spcPct val="115000"/>
                  </a:lnSpc>
                  <a:spcAft>
                    <a:spcPts val="800"/>
                  </a:spcAft>
                </a:pPr>
                <a:r>
                  <a:rPr lang="en-US" kern="100" dirty="0">
                    <a:effectLst/>
                    <a:latin typeface="Aptos" panose="020B0004020202020204" pitchFamily="34" charset="0"/>
                    <a:ea typeface="等线" panose="02010600030101010101" pitchFamily="2" charset="-122"/>
                    <a:cs typeface="Times New Roman" panose="02020603050405020304" pitchFamily="18" charset="0"/>
                  </a:rPr>
                  <a:t> </a:t>
                </a:r>
              </a:p>
            </p:txBody>
          </p:sp>
          <p:sp>
            <p:nvSpPr>
              <p:cNvPr id="11" name="Text Box 2">
                <a:extLst>
                  <a:ext uri="{FF2B5EF4-FFF2-40B4-BE49-F238E27FC236}">
                    <a16:creationId xmlns:a16="http://schemas.microsoft.com/office/drawing/2014/main" id="{797808B2-783E-D8BD-9BD0-BE1F59721F18}"/>
                  </a:ext>
                </a:extLst>
              </p:cNvPr>
              <p:cNvSpPr txBox="1">
                <a:spLocks noChangeArrowheads="1"/>
              </p:cNvSpPr>
              <p:nvPr/>
            </p:nvSpPr>
            <p:spPr bwMode="auto">
              <a:xfrm>
                <a:off x="3412336" y="0"/>
                <a:ext cx="3425470" cy="2317303"/>
              </a:xfrm>
              <a:prstGeom prst="rect">
                <a:avLst/>
              </a:prstGeom>
              <a:noFill/>
              <a:ln w="9525">
                <a:noFill/>
                <a:miter lim="800000"/>
                <a:headEnd/>
                <a:tailEnd/>
              </a:ln>
            </p:spPr>
            <p:txBody>
              <a:bodyPr rot="0" vert="horz" wrap="square" lIns="91440" tIns="45720" rIns="91440" bIns="4572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4320" marR="0">
                  <a:lnSpc>
                    <a:spcPct val="115000"/>
                  </a:lnSpc>
                  <a:spcAft>
                    <a:spcPts val="800"/>
                  </a:spcAft>
                  <a:buNone/>
                </a:pPr>
                <a:r>
                  <a:rPr lang="zh-CN" b="1" kern="100" dirty="0">
                    <a:solidFill>
                      <a:srgbClr val="C00000"/>
                    </a:solidFill>
                    <a:effectLst/>
                    <a:latin typeface="Aptos" panose="020B0004020202020204" pitchFamily="34" charset="0"/>
                    <a:ea typeface="等线" panose="02010600030101010101" pitchFamily="2" charset="-122"/>
                    <a:cs typeface="Times New Roman" panose="02020603050405020304" pitchFamily="18" charset="0"/>
                  </a:rPr>
                  <a:t>系统而全面的知识与技能</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buNone/>
                </a:pP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学生将系统掌握经济与金融分析的核心理论、常用工具及其现实应用，为您长期学术与职业发展打下坚实的专业基础。</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Bef>
                    <a:spcPts val="600"/>
                  </a:spcBef>
                  <a:spcAft>
                    <a:spcPts val="800"/>
                  </a:spcAft>
                  <a:buNone/>
                </a:pPr>
                <a:r>
                  <a:rPr lang="zh-CN" b="1" kern="100" dirty="0">
                    <a:solidFill>
                      <a:srgbClr val="C00000"/>
                    </a:solidFill>
                    <a:effectLst/>
                    <a:latin typeface="Aptos" panose="020B0004020202020204" pitchFamily="34" charset="0"/>
                    <a:ea typeface="等线" panose="02010600030101010101" pitchFamily="2" charset="-122"/>
                    <a:cs typeface="Times New Roman" panose="02020603050405020304" pitchFamily="18" charset="0"/>
                  </a:rPr>
                  <a:t>语言是工具而不是障碍</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buNone/>
                </a:pP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 CEFS </a:t>
                </a:r>
                <a:r>
                  <a:rPr lang="zh-CN" altLang="en-US" dirty="0"/>
                  <a:t>强调其核心是经济金融知识与技能，而非语言能力测试。项目精简了英语能力要求，并将提供适当的双语支持来帮助非英语母语者完成学习</a:t>
                </a: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Bef>
                    <a:spcPts val="600"/>
                  </a:spcBef>
                  <a:spcAft>
                    <a:spcPts val="800"/>
                  </a:spcAft>
                  <a:buNone/>
                </a:pPr>
                <a:r>
                  <a:rPr lang="zh-CN" b="1" kern="100" dirty="0">
                    <a:solidFill>
                      <a:srgbClr val="C00000"/>
                    </a:solidFill>
                    <a:effectLst/>
                    <a:latin typeface="Aptos" panose="020B0004020202020204" pitchFamily="34" charset="0"/>
                    <a:ea typeface="等线" panose="02010600030101010101" pitchFamily="2" charset="-122"/>
                    <a:cs typeface="Times New Roman" panose="02020603050405020304" pitchFamily="18" charset="0"/>
                  </a:rPr>
                  <a:t>高效灵活的学习时间</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buNone/>
                </a:pP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根据您的学术背景与基础，一般需要</a:t>
                </a: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30</a:t>
                </a: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至</a:t>
                </a: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90</a:t>
                </a: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小时完成本项目全部课程和</a:t>
                </a:r>
                <a:r>
                  <a:rPr lang="zh-CN" altLang="en-US" kern="100" dirty="0">
                    <a:solidFill>
                      <a:srgbClr val="000000"/>
                    </a:solidFill>
                    <a:latin typeface="Aptos" panose="020B0004020202020204" pitchFamily="34" charset="0"/>
                    <a:ea typeface="等线" panose="02010600030101010101" pitchFamily="2" charset="-122"/>
                    <a:cs typeface="Times New Roman" panose="02020603050405020304" pitchFamily="18" charset="0"/>
                  </a:rPr>
                  <a:t>测验</a:t>
                </a: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。超过</a:t>
                </a: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75% (90%) </a:t>
                </a: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的学生在三</a:t>
                </a: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 (</a:t>
                </a: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六</a:t>
                </a: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 </a:t>
                </a:r>
                <a:r>
                  <a:rPr lang="zh-CN"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个月内完成项目并取得证书。</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buNone/>
                </a:pP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 </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a:p>
                <a:pPr marL="274320" marR="0">
                  <a:lnSpc>
                    <a:spcPct val="115000"/>
                  </a:lnSpc>
                  <a:spcAft>
                    <a:spcPts val="800"/>
                  </a:spcAft>
                </a:pPr>
                <a:r>
                  <a:rPr lang="en-US" kern="100" dirty="0">
                    <a:solidFill>
                      <a:srgbClr val="000000"/>
                    </a:solidFill>
                    <a:effectLst/>
                    <a:latin typeface="Aptos" panose="020B0004020202020204" pitchFamily="34" charset="0"/>
                    <a:ea typeface="等线" panose="02010600030101010101" pitchFamily="2" charset="-122"/>
                    <a:cs typeface="Times New Roman" panose="02020603050405020304" pitchFamily="18" charset="0"/>
                  </a:rPr>
                  <a:t> </a:t>
                </a:r>
                <a:endParaRPr lang="en-US" kern="100" dirty="0">
                  <a:effectLst/>
                  <a:latin typeface="Aptos" panose="020B0004020202020204" pitchFamily="34" charset="0"/>
                  <a:ea typeface="等线" panose="02010600030101010101" pitchFamily="2" charset="-122"/>
                  <a:cs typeface="Times New Roman" panose="02020603050405020304" pitchFamily="18" charset="0"/>
                </a:endParaRPr>
              </a:p>
            </p:txBody>
          </p:sp>
        </p:grpSp>
        <p:pic>
          <p:nvPicPr>
            <p:cNvPr id="4" name="Picture 3">
              <a:extLst>
                <a:ext uri="{FF2B5EF4-FFF2-40B4-BE49-F238E27FC236}">
                  <a16:creationId xmlns:a16="http://schemas.microsoft.com/office/drawing/2014/main" id="{47E81A1D-F687-3C95-B8AB-2BAF965CBB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06" y="0"/>
              <a:ext cx="285790" cy="234395"/>
            </a:xfrm>
            <a:prstGeom prst="rect">
              <a:avLst/>
            </a:prstGeom>
            <a:grpFill/>
          </p:spPr>
        </p:pic>
        <p:pic>
          <p:nvPicPr>
            <p:cNvPr id="5" name="Picture 4">
              <a:extLst>
                <a:ext uri="{FF2B5EF4-FFF2-40B4-BE49-F238E27FC236}">
                  <a16:creationId xmlns:a16="http://schemas.microsoft.com/office/drawing/2014/main" id="{F2F4417B-B176-5394-785C-60D35A69BB7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0970" y="0"/>
              <a:ext cx="274320" cy="274320"/>
            </a:xfrm>
            <a:prstGeom prst="rect">
              <a:avLst/>
            </a:prstGeom>
            <a:grpFill/>
          </p:spPr>
        </p:pic>
        <p:pic>
          <p:nvPicPr>
            <p:cNvPr id="6" name="Picture 5">
              <a:extLst>
                <a:ext uri="{FF2B5EF4-FFF2-40B4-BE49-F238E27FC236}">
                  <a16:creationId xmlns:a16="http://schemas.microsoft.com/office/drawing/2014/main" id="{0E04CF4E-3572-1190-3692-88BAF404F4C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06" y="821872"/>
              <a:ext cx="274320" cy="274320"/>
            </a:xfrm>
            <a:prstGeom prst="rect">
              <a:avLst/>
            </a:prstGeom>
            <a:grpFill/>
          </p:spPr>
        </p:pic>
        <p:pic>
          <p:nvPicPr>
            <p:cNvPr id="7" name="Picture 6">
              <a:extLst>
                <a:ext uri="{FF2B5EF4-FFF2-40B4-BE49-F238E27FC236}">
                  <a16:creationId xmlns:a16="http://schemas.microsoft.com/office/drawing/2014/main" id="{106751EE-5251-4780-7E40-66968956468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0970" y="809720"/>
              <a:ext cx="274320" cy="274320"/>
            </a:xfrm>
            <a:prstGeom prst="rect">
              <a:avLst/>
            </a:prstGeom>
            <a:grpFill/>
          </p:spPr>
        </p:pic>
        <p:pic>
          <p:nvPicPr>
            <p:cNvPr id="8" name="Picture 7">
              <a:extLst>
                <a:ext uri="{FF2B5EF4-FFF2-40B4-BE49-F238E27FC236}">
                  <a16:creationId xmlns:a16="http://schemas.microsoft.com/office/drawing/2014/main" id="{BCFAE237-9621-4205-1C7A-3A531587AC5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07" y="1573303"/>
              <a:ext cx="274320" cy="274320"/>
            </a:xfrm>
            <a:prstGeom prst="rect">
              <a:avLst/>
            </a:prstGeom>
            <a:grpFill/>
          </p:spPr>
        </p:pic>
        <p:pic>
          <p:nvPicPr>
            <p:cNvPr id="9" name="Picture 8">
              <a:extLst>
                <a:ext uri="{FF2B5EF4-FFF2-40B4-BE49-F238E27FC236}">
                  <a16:creationId xmlns:a16="http://schemas.microsoft.com/office/drawing/2014/main" id="{30C34455-55E1-C3E2-35D6-8607EF895F5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17967" y="1562899"/>
              <a:ext cx="274320" cy="274320"/>
            </a:xfrm>
            <a:prstGeom prst="rect">
              <a:avLst/>
            </a:prstGeom>
            <a:grpFill/>
          </p:spPr>
        </p:pic>
      </p:grpSp>
    </p:spTree>
    <p:extLst>
      <p:ext uri="{BB962C8B-B14F-4D97-AF65-F5344CB8AC3E}">
        <p14:creationId xmlns:p14="http://schemas.microsoft.com/office/powerpoint/2010/main" val="2971204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A630B-6384-7D57-2B9B-F0F2E8F7115D}"/>
            </a:ext>
          </a:extLst>
        </p:cNvPr>
        <p:cNvGrpSpPr/>
        <p:nvPr/>
      </p:nvGrpSpPr>
      <p:grpSpPr>
        <a:xfrm>
          <a:off x="0" y="0"/>
          <a:ext cx="0" cy="0"/>
          <a:chOff x="0" y="0"/>
          <a:chExt cx="0" cy="0"/>
        </a:xfrm>
      </p:grpSpPr>
      <p:sp>
        <p:nvSpPr>
          <p:cNvPr id="31" name="Text Box 2">
            <a:extLst>
              <a:ext uri="{FF2B5EF4-FFF2-40B4-BE49-F238E27FC236}">
                <a16:creationId xmlns:a16="http://schemas.microsoft.com/office/drawing/2014/main" id="{D873E5DB-0D03-192A-43E2-5EE917D9073B}"/>
              </a:ext>
            </a:extLst>
          </p:cNvPr>
          <p:cNvSpPr txBox="1">
            <a:spLocks noChangeArrowheads="1"/>
          </p:cNvSpPr>
          <p:nvPr/>
        </p:nvSpPr>
        <p:spPr bwMode="auto">
          <a:xfrm>
            <a:off x="824459" y="1160170"/>
            <a:ext cx="10633586" cy="466263"/>
          </a:xfrm>
          <a:prstGeom prst="rect">
            <a:avLst/>
          </a:prstGeom>
          <a:solidFill>
            <a:srgbClr val="E3EFF9"/>
          </a:solidFill>
          <a:ln w="9525">
            <a:noFill/>
            <a:miter lim="800000"/>
            <a:headEnd/>
            <a:tailEnd/>
          </a:ln>
        </p:spPr>
        <p:txBody>
          <a:bodyPr rot="0" vert="horz" wrap="square" lIns="91440" tIns="45720" rIns="91440" bIns="45720" anchor="t" anchorCtr="0">
            <a:noAutofit/>
          </a:bodyPr>
          <a:lstStyle/>
          <a:p>
            <a:pPr marL="0" marR="0" algn="ctr">
              <a:lnSpc>
                <a:spcPct val="115000"/>
              </a:lnSpc>
              <a:spcAft>
                <a:spcPts val="800"/>
              </a:spcAft>
            </a:pPr>
            <a:r>
              <a:rPr lang="zh-CN" altLang="en-US"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“国际发展暨未来商业领袖”奖学金</a:t>
            </a:r>
            <a:endParaRPr lang="en-US" sz="2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9" name="Picture 48">
            <a:extLst>
              <a:ext uri="{FF2B5EF4-FFF2-40B4-BE49-F238E27FC236}">
                <a16:creationId xmlns:a16="http://schemas.microsoft.com/office/drawing/2014/main" id="{206431AA-F114-35E7-05D3-2915D7CCBD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9442" y="128525"/>
            <a:ext cx="2947469" cy="968466"/>
          </a:xfrm>
          <a:prstGeom prst="rect">
            <a:avLst/>
          </a:prstGeom>
          <a:noFill/>
          <a:ln>
            <a:noFill/>
          </a:ln>
        </p:spPr>
      </p:pic>
      <p:sp>
        <p:nvSpPr>
          <p:cNvPr id="51" name="TextBox 50">
            <a:extLst>
              <a:ext uri="{FF2B5EF4-FFF2-40B4-BE49-F238E27FC236}">
                <a16:creationId xmlns:a16="http://schemas.microsoft.com/office/drawing/2014/main" id="{F82D9FFA-D6D3-CF3E-D9D5-70B2C7DF57C6}"/>
              </a:ext>
            </a:extLst>
          </p:cNvPr>
          <p:cNvSpPr txBox="1"/>
          <p:nvPr/>
        </p:nvSpPr>
        <p:spPr>
          <a:xfrm>
            <a:off x="775089" y="202815"/>
            <a:ext cx="7694353" cy="830997"/>
          </a:xfrm>
          <a:prstGeom prst="rect">
            <a:avLst/>
          </a:prstGeom>
          <a:noFill/>
        </p:spPr>
        <p:txBody>
          <a:bodyPr wrap="square">
            <a:spAutoFit/>
          </a:bodyPr>
          <a:lstStyle/>
          <a:p>
            <a:r>
              <a:rPr kumimoji="0" lang="en-US" altLang="en-US" sz="2400" b="1" i="0" u="none" strike="noStrike" cap="none" normalizeH="0" baseline="0" dirty="0">
                <a:ln>
                  <a:noFill/>
                </a:ln>
                <a:solidFill>
                  <a:srgbClr val="002060"/>
                </a:solidFill>
                <a:effectLst/>
                <a:latin typeface="Aptos" panose="020B0004020202020204" pitchFamily="34" charset="0"/>
                <a:ea typeface="宋体" panose="02010600030101010101" pitchFamily="2" charset="-122"/>
                <a:cs typeface="Times New Roman" panose="02020603050405020304" pitchFamily="18" charset="0"/>
              </a:rPr>
              <a:t>Certificate in Economic and Financial Studies (CEFS)</a:t>
            </a:r>
            <a:br>
              <a:rPr kumimoji="0" lang="en-US" altLang="zh-CN"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br>
            <a:r>
              <a:rPr kumimoji="0" lang="zh-CN" altLang="en-US"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t>经济金融研修国际认证</a:t>
            </a:r>
            <a:r>
              <a:rPr kumimoji="0" lang="zh-CN" altLang="en-US"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(CEFS)</a:t>
            </a:r>
            <a:r>
              <a:rPr kumimoji="0" lang="en-US" altLang="zh-CN" sz="2400" b="0" i="0" u="none" strike="noStrike" cap="none" normalizeH="0" baseline="0" dirty="0">
                <a:ln>
                  <a:noFill/>
                </a:ln>
                <a:solidFill>
                  <a:srgbClr val="002060"/>
                </a:solidFill>
                <a:effectLst/>
              </a:rPr>
              <a:t> </a:t>
            </a:r>
            <a:endParaRPr lang="en-US" sz="2400" dirty="0">
              <a:solidFill>
                <a:srgbClr val="002060"/>
              </a:solidFill>
            </a:endParaRPr>
          </a:p>
        </p:txBody>
      </p:sp>
      <p:sp>
        <p:nvSpPr>
          <p:cNvPr id="13" name="TextBox 12">
            <a:extLst>
              <a:ext uri="{FF2B5EF4-FFF2-40B4-BE49-F238E27FC236}">
                <a16:creationId xmlns:a16="http://schemas.microsoft.com/office/drawing/2014/main" id="{FDEE4E61-7AC7-1CBC-9B01-050EA3AB8B23}"/>
              </a:ext>
            </a:extLst>
          </p:cNvPr>
          <p:cNvSpPr txBox="1"/>
          <p:nvPr/>
        </p:nvSpPr>
        <p:spPr>
          <a:xfrm>
            <a:off x="824459" y="1817957"/>
            <a:ext cx="10633586" cy="4281685"/>
          </a:xfrm>
          <a:prstGeom prst="rect">
            <a:avLst/>
          </a:prstGeom>
          <a:noFill/>
        </p:spPr>
        <p:txBody>
          <a:bodyPr wrap="square">
            <a:spAutoFit/>
          </a:bodyPr>
          <a:lstStyle/>
          <a:p>
            <a:pPr>
              <a:lnSpc>
                <a:spcPct val="120000"/>
              </a:lnSpc>
            </a:pP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感谢校友，合作企业，及慈善机构的慷慨支持</a:t>
            </a:r>
            <a:r>
              <a:rPr lang="en-US" sz="2000" dirty="0">
                <a:effectLst/>
                <a:latin typeface="Times New Roman" panose="02020603050405020304" pitchFamily="18" charset="0"/>
                <a:ea typeface="宋体" panose="02010600030101010101" pitchFamily="2" charset="-122"/>
              </a:rPr>
              <a:t>(</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尤其是“比尔·盖茨基金会”与“陈和扎克伯格基金会”，深表谢意</a:t>
            </a:r>
            <a:r>
              <a:rPr lang="en-US" sz="2000" dirty="0">
                <a:effectLst/>
                <a:latin typeface="Times New Roman" panose="02020603050405020304" pitchFamily="18" charset="0"/>
                <a:ea typeface="宋体" panose="02010600030101010101" pitchFamily="2" charset="-122"/>
              </a:rPr>
              <a:t>)</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IAEBM </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建立了“</a:t>
            </a:r>
            <a:r>
              <a:rPr lang="zh-CN" sz="2000" b="1" dirty="0">
                <a:effectLst/>
                <a:latin typeface="Times New Roman" panose="02020603050405020304" pitchFamily="18" charset="0"/>
                <a:ea typeface="宋体" panose="02010600030101010101" pitchFamily="2" charset="-122"/>
                <a:cs typeface="Times New Roman" panose="02020603050405020304" pitchFamily="18" charset="0"/>
              </a:rPr>
              <a:t>国际发展暨未来商业领袖</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”奖学金。该奖学金旨在将</a:t>
            </a:r>
            <a:r>
              <a:rPr lang="en-US" sz="2000" dirty="0">
                <a:effectLst/>
                <a:latin typeface="Times New Roman" panose="02020603050405020304" pitchFamily="18" charset="0"/>
                <a:ea typeface="宋体" panose="02010600030101010101" pitchFamily="2" charset="-122"/>
              </a:rPr>
              <a:t> CEFS </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实际费用控制在发展中国家公立大学一个学期学费以内。在中国大陆地区，符合以下资格的</a:t>
            </a:r>
            <a:r>
              <a:rPr lang="en-US" sz="2000" dirty="0">
                <a:effectLst/>
                <a:latin typeface="Times New Roman" panose="02020603050405020304" pitchFamily="18" charset="0"/>
                <a:ea typeface="宋体" panose="02010600030101010101" pitchFamily="2" charset="-122"/>
              </a:rPr>
              <a:t>CEFS</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学员均有资格获得该奖学金：</a:t>
            </a:r>
            <a:endParaRPr lang="en-US" altLang="zh-CN" sz="2000" dirty="0">
              <a:effectLst/>
              <a:latin typeface="Times New Roman" panose="02020603050405020304" pitchFamily="18" charset="0"/>
              <a:ea typeface="宋体" panose="02010600030101010101" pitchFamily="2" charset="-122"/>
              <a:cs typeface="Times New Roman" panose="02020603050405020304" pitchFamily="18" charset="0"/>
            </a:endParaRPr>
          </a:p>
          <a:p>
            <a:pPr marL="914400" lvl="1" indent="-457200">
              <a:lnSpc>
                <a:spcPct val="120000"/>
              </a:lnSpc>
              <a:spcBef>
                <a:spcPts val="1200"/>
              </a:spcBef>
              <a:buFont typeface="+mj-lt"/>
              <a:buAutoNum type="arabicParenR"/>
            </a:pPr>
            <a:r>
              <a:rPr lang="zh-CN" sz="2000" i="1" dirty="0">
                <a:effectLst/>
                <a:latin typeface="Times New Roman" panose="02020603050405020304" pitchFamily="18" charset="0"/>
                <a:ea typeface="宋体" panose="02010600030101010101" pitchFamily="2" charset="-122"/>
                <a:cs typeface="Times New Roman" panose="02020603050405020304" pitchFamily="18" charset="0"/>
              </a:rPr>
              <a:t>全日制本科院校在读学生；</a:t>
            </a:r>
            <a:endParaRPr lang="en-US" altLang="zh-CN" sz="2000" i="1" dirty="0">
              <a:effectLst/>
              <a:latin typeface="Times New Roman" panose="02020603050405020304" pitchFamily="18" charset="0"/>
              <a:ea typeface="宋体" panose="02010600030101010101" pitchFamily="2" charset="-122"/>
              <a:cs typeface="Times New Roman" panose="02020603050405020304" pitchFamily="18" charset="0"/>
            </a:endParaRPr>
          </a:p>
          <a:p>
            <a:pPr marL="914400" lvl="1" indent="-457200">
              <a:lnSpc>
                <a:spcPct val="120000"/>
              </a:lnSpc>
              <a:buFont typeface="+mj-lt"/>
              <a:buAutoNum type="arabicParenR"/>
            </a:pPr>
            <a:r>
              <a:rPr lang="zh-CN" sz="2000" i="1" dirty="0">
                <a:effectLst/>
                <a:latin typeface="Times New Roman" panose="02020603050405020304" pitchFamily="18" charset="0"/>
                <a:ea typeface="宋体" panose="02010600030101010101" pitchFamily="2" charset="-122"/>
                <a:cs typeface="Times New Roman" panose="02020603050405020304" pitchFamily="18" charset="0"/>
              </a:rPr>
              <a:t>品行优良，具备按时</a:t>
            </a:r>
            <a:r>
              <a:rPr lang="zh-CN" altLang="en-US" sz="2000" i="1" dirty="0">
                <a:effectLst/>
                <a:latin typeface="Times New Roman" panose="02020603050405020304" pitchFamily="18" charset="0"/>
                <a:ea typeface="宋体" panose="02010600030101010101" pitchFamily="2" charset="-122"/>
                <a:cs typeface="Times New Roman" panose="02020603050405020304" pitchFamily="18" charset="0"/>
              </a:rPr>
              <a:t>本科</a:t>
            </a:r>
            <a:r>
              <a:rPr lang="zh-CN" sz="2000" i="1" dirty="0">
                <a:effectLst/>
                <a:latin typeface="Times New Roman" panose="02020603050405020304" pitchFamily="18" charset="0"/>
                <a:ea typeface="宋体" panose="02010600030101010101" pitchFamily="2" charset="-122"/>
                <a:cs typeface="Times New Roman" panose="02020603050405020304" pitchFamily="18" charset="0"/>
              </a:rPr>
              <a:t>毕业的能力；</a:t>
            </a:r>
            <a:endParaRPr lang="en-US" altLang="zh-CN" sz="2000" i="1" dirty="0">
              <a:effectLst/>
              <a:latin typeface="Times New Roman" panose="02020603050405020304" pitchFamily="18" charset="0"/>
              <a:ea typeface="宋体" panose="02010600030101010101" pitchFamily="2" charset="-122"/>
              <a:cs typeface="Times New Roman" panose="02020603050405020304" pitchFamily="18" charset="0"/>
            </a:endParaRPr>
          </a:p>
          <a:p>
            <a:pPr marL="914400" lvl="1" indent="-457200">
              <a:lnSpc>
                <a:spcPct val="120000"/>
              </a:lnSpc>
              <a:buFont typeface="+mj-lt"/>
              <a:buAutoNum type="arabicParenR"/>
            </a:pPr>
            <a:r>
              <a:rPr lang="zh-CN" sz="2000" i="1" dirty="0">
                <a:effectLst/>
                <a:latin typeface="Times New Roman" panose="02020603050405020304" pitchFamily="18" charset="0"/>
                <a:ea typeface="宋体" panose="02010600030101010101" pitchFamily="2" charset="-122"/>
                <a:cs typeface="Times New Roman" panose="02020603050405020304" pitchFamily="18" charset="0"/>
              </a:rPr>
              <a:t>对参与</a:t>
            </a:r>
            <a:r>
              <a:rPr lang="en-US" altLang="zh-CN" sz="2000" i="1"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2000" i="1" dirty="0">
                <a:effectLst/>
                <a:latin typeface="Times New Roman" panose="02020603050405020304" pitchFamily="18" charset="0"/>
                <a:ea typeface="宋体" panose="02010600030101010101" pitchFamily="2" charset="-122"/>
              </a:rPr>
              <a:t>CEFS </a:t>
            </a:r>
            <a:r>
              <a:rPr lang="zh-CN" sz="2000" i="1" dirty="0">
                <a:effectLst/>
                <a:latin typeface="Times New Roman" panose="02020603050405020304" pitchFamily="18" charset="0"/>
                <a:ea typeface="宋体" panose="02010600030101010101" pitchFamily="2" charset="-122"/>
                <a:cs typeface="Times New Roman" panose="02020603050405020304" pitchFamily="18" charset="0"/>
              </a:rPr>
              <a:t>项目严肃认真，将会正确使用该学习资源来促进自身提高</a:t>
            </a:r>
            <a:r>
              <a:rPr lang="zh-CN" altLang="en-US" sz="2000" i="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i="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endParaRPr lang="en-US" altLang="zh-CN" sz="2000" i="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获得该奖学金的</a:t>
            </a:r>
            <a:r>
              <a:rPr lang="en-US" sz="2000" dirty="0">
                <a:effectLst/>
                <a:latin typeface="Times New Roman" panose="02020603050405020304" pitchFamily="18" charset="0"/>
                <a:ea typeface="宋体" panose="02010600030101010101" pitchFamily="2" charset="-122"/>
              </a:rPr>
              <a:t>CEFS</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学员的实际报名费用将由</a:t>
            </a:r>
            <a:r>
              <a:rPr lang="en-US" sz="2000" dirty="0">
                <a:effectLst/>
                <a:latin typeface="Times New Roman" panose="02020603050405020304" pitchFamily="18" charset="0"/>
                <a:ea typeface="宋体" panose="02010600030101010101" pitchFamily="2" charset="-122"/>
              </a:rPr>
              <a:t>960</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美元</a:t>
            </a:r>
            <a:r>
              <a:rPr 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降至人民币</a:t>
            </a:r>
            <a:r>
              <a:rPr lang="en-US" sz="2000" b="1" dirty="0">
                <a:solidFill>
                  <a:srgbClr val="C00000"/>
                </a:solidFill>
                <a:effectLst/>
                <a:latin typeface="Times New Roman" panose="02020603050405020304" pitchFamily="18" charset="0"/>
                <a:ea typeface="宋体" panose="02010600030101010101" pitchFamily="2" charset="-122"/>
              </a:rPr>
              <a:t>2650</a:t>
            </a:r>
            <a:r>
              <a:rPr 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元</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。学生在完成项目后，将会同时获得</a:t>
            </a:r>
            <a:r>
              <a:rPr lang="zh-CN" sz="2000" dirty="0">
                <a:effectLst/>
                <a:ea typeface="Times New Roman" panose="02020603050405020304" pitchFamily="18" charset="0"/>
              </a:rPr>
              <a:t> </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2000" dirty="0">
                <a:effectLst/>
                <a:latin typeface="Times New Roman" panose="02020603050405020304" pitchFamily="18" charset="0"/>
                <a:ea typeface="宋体" panose="02010600030101010101" pitchFamily="2" charset="-122"/>
              </a:rPr>
              <a:t>CEFS </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认证”和“国际发展暨未来商业领袖奖学金”两项证书。所有证书均可长期在</a:t>
            </a:r>
            <a:r>
              <a:rPr lang="en-US" sz="2000" dirty="0">
                <a:effectLst/>
                <a:latin typeface="Times New Roman" panose="02020603050405020304" pitchFamily="18" charset="0"/>
                <a:ea typeface="宋体" panose="02010600030101010101" pitchFamily="2" charset="-122"/>
              </a:rPr>
              <a:t> IAEBM </a:t>
            </a:r>
            <a:r>
              <a:rPr lang="zh-CN" sz="2000" dirty="0">
                <a:effectLst/>
                <a:latin typeface="Times New Roman" panose="02020603050405020304" pitchFamily="18" charset="0"/>
                <a:ea typeface="宋体" panose="02010600030101010101" pitchFamily="2" charset="-122"/>
                <a:cs typeface="Times New Roman" panose="02020603050405020304" pitchFamily="18" charset="0"/>
              </a:rPr>
              <a:t>协会官网查询和验证。</a:t>
            </a:r>
            <a:endParaRPr lang="en-US" sz="2000" dirty="0"/>
          </a:p>
        </p:txBody>
      </p:sp>
    </p:spTree>
    <p:extLst>
      <p:ext uri="{BB962C8B-B14F-4D97-AF65-F5344CB8AC3E}">
        <p14:creationId xmlns:p14="http://schemas.microsoft.com/office/powerpoint/2010/main" val="1173377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8B898-A142-7714-9540-EEB3A1CC1143}"/>
            </a:ext>
          </a:extLst>
        </p:cNvPr>
        <p:cNvGrpSpPr/>
        <p:nvPr/>
      </p:nvGrpSpPr>
      <p:grpSpPr>
        <a:xfrm>
          <a:off x="0" y="0"/>
          <a:ext cx="0" cy="0"/>
          <a:chOff x="0" y="0"/>
          <a:chExt cx="0" cy="0"/>
        </a:xfrm>
      </p:grpSpPr>
      <p:sp>
        <p:nvSpPr>
          <p:cNvPr id="31" name="Text Box 2">
            <a:extLst>
              <a:ext uri="{FF2B5EF4-FFF2-40B4-BE49-F238E27FC236}">
                <a16:creationId xmlns:a16="http://schemas.microsoft.com/office/drawing/2014/main" id="{42D25830-C001-FF6B-4B37-7744AAED77D7}"/>
              </a:ext>
            </a:extLst>
          </p:cNvPr>
          <p:cNvSpPr txBox="1">
            <a:spLocks noChangeArrowheads="1"/>
          </p:cNvSpPr>
          <p:nvPr/>
        </p:nvSpPr>
        <p:spPr bwMode="auto">
          <a:xfrm>
            <a:off x="670159" y="1108102"/>
            <a:ext cx="10633586" cy="451273"/>
          </a:xfrm>
          <a:prstGeom prst="rect">
            <a:avLst/>
          </a:prstGeom>
          <a:solidFill>
            <a:srgbClr val="E3EFF9"/>
          </a:solidFill>
          <a:ln w="9525">
            <a:noFill/>
            <a:miter lim="800000"/>
            <a:headEnd/>
            <a:tailEnd/>
          </a:ln>
        </p:spPr>
        <p:txBody>
          <a:bodyPr rot="0" vert="horz" wrap="square" lIns="91440" tIns="45720" rIns="91440" bIns="45720" anchor="t" anchorCtr="0">
            <a:noAutofit/>
          </a:bodyPr>
          <a:lstStyle/>
          <a:p>
            <a:pPr marL="0" marR="0" algn="ctr">
              <a:lnSpc>
                <a:spcPct val="115000"/>
              </a:lnSpc>
              <a:spcAft>
                <a:spcPts val="800"/>
              </a:spcAft>
            </a:pPr>
            <a:r>
              <a:rPr lang="zh-CN" altLang="en-US"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如何报名 </a:t>
            </a:r>
            <a:r>
              <a:rPr lang="en-US" altLang="zh-CN"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CEFS </a:t>
            </a:r>
            <a:r>
              <a:rPr lang="zh-CN" altLang="en-US" sz="2400" b="1" kern="100" dirty="0">
                <a:solidFill>
                  <a:srgbClr val="000B22"/>
                </a:solidFill>
                <a:effectLst/>
                <a:latin typeface="微软雅黑" panose="020B0503020204020204" pitchFamily="34" charset="-122"/>
                <a:ea typeface="微软雅黑" panose="020B0503020204020204" pitchFamily="34" charset="-122"/>
                <a:cs typeface="Times New Roman" panose="02020603050405020304" pitchFamily="18" charset="0"/>
              </a:rPr>
              <a:t>项目及获取奖学金</a:t>
            </a:r>
            <a:endParaRPr lang="en-US" sz="2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9" name="Picture 48">
            <a:extLst>
              <a:ext uri="{FF2B5EF4-FFF2-40B4-BE49-F238E27FC236}">
                <a16:creationId xmlns:a16="http://schemas.microsoft.com/office/drawing/2014/main" id="{57B2BAF3-39A8-9229-893B-FCAEB2D8F4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9442" y="128525"/>
            <a:ext cx="2947469" cy="968466"/>
          </a:xfrm>
          <a:prstGeom prst="rect">
            <a:avLst/>
          </a:prstGeom>
          <a:noFill/>
          <a:ln>
            <a:noFill/>
          </a:ln>
        </p:spPr>
      </p:pic>
      <p:sp>
        <p:nvSpPr>
          <p:cNvPr id="51" name="TextBox 50">
            <a:extLst>
              <a:ext uri="{FF2B5EF4-FFF2-40B4-BE49-F238E27FC236}">
                <a16:creationId xmlns:a16="http://schemas.microsoft.com/office/drawing/2014/main" id="{F548BD8E-F7BF-96B5-B9C0-C7E8E64B27A7}"/>
              </a:ext>
            </a:extLst>
          </p:cNvPr>
          <p:cNvSpPr txBox="1"/>
          <p:nvPr/>
        </p:nvSpPr>
        <p:spPr>
          <a:xfrm>
            <a:off x="775089" y="202815"/>
            <a:ext cx="7694353" cy="830997"/>
          </a:xfrm>
          <a:prstGeom prst="rect">
            <a:avLst/>
          </a:prstGeom>
          <a:noFill/>
        </p:spPr>
        <p:txBody>
          <a:bodyPr wrap="square">
            <a:spAutoFit/>
          </a:bodyPr>
          <a:lstStyle/>
          <a:p>
            <a:r>
              <a:rPr kumimoji="0" lang="en-US" altLang="en-US" sz="2400" b="1" i="0" u="none" strike="noStrike" cap="none" normalizeH="0" baseline="0" dirty="0">
                <a:ln>
                  <a:noFill/>
                </a:ln>
                <a:solidFill>
                  <a:srgbClr val="002060"/>
                </a:solidFill>
                <a:effectLst/>
                <a:latin typeface="Aptos" panose="020B0004020202020204" pitchFamily="34" charset="0"/>
                <a:ea typeface="宋体" panose="02010600030101010101" pitchFamily="2" charset="-122"/>
                <a:cs typeface="Times New Roman" panose="02020603050405020304" pitchFamily="18" charset="0"/>
              </a:rPr>
              <a:t>Certificate in Economic and Financial Studies (CEFS)</a:t>
            </a:r>
            <a:br>
              <a:rPr kumimoji="0" lang="en-US" altLang="zh-CN"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br>
            <a:r>
              <a:rPr kumimoji="0" lang="zh-CN" altLang="en-US"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t>经济金融研修国际认证</a:t>
            </a:r>
            <a:r>
              <a:rPr kumimoji="0" lang="zh-CN" altLang="en-US"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(CEFS)</a:t>
            </a:r>
            <a:r>
              <a:rPr kumimoji="0" lang="en-US" altLang="zh-CN" sz="2400" b="0" i="0" u="none" strike="noStrike" cap="none" normalizeH="0" baseline="0" dirty="0">
                <a:ln>
                  <a:noFill/>
                </a:ln>
                <a:solidFill>
                  <a:srgbClr val="002060"/>
                </a:solidFill>
                <a:effectLst/>
              </a:rPr>
              <a:t> </a:t>
            </a:r>
            <a:endParaRPr lang="en-US" sz="2400" dirty="0">
              <a:solidFill>
                <a:srgbClr val="002060"/>
              </a:solidFill>
            </a:endParaRPr>
          </a:p>
        </p:txBody>
      </p:sp>
      <p:sp>
        <p:nvSpPr>
          <p:cNvPr id="13" name="TextBox 12">
            <a:extLst>
              <a:ext uri="{FF2B5EF4-FFF2-40B4-BE49-F238E27FC236}">
                <a16:creationId xmlns:a16="http://schemas.microsoft.com/office/drawing/2014/main" id="{0D91C10E-68A9-1096-FE9C-FA4E7C8E2F90}"/>
              </a:ext>
            </a:extLst>
          </p:cNvPr>
          <p:cNvSpPr txBox="1"/>
          <p:nvPr/>
        </p:nvSpPr>
        <p:spPr>
          <a:xfrm>
            <a:off x="733955" y="1606703"/>
            <a:ext cx="10633584" cy="2219005"/>
          </a:xfrm>
          <a:prstGeom prst="rect">
            <a:avLst/>
          </a:prstGeom>
          <a:noFill/>
        </p:spPr>
        <p:txBody>
          <a:bodyPr wrap="square">
            <a:spAutoFit/>
          </a:bodyPr>
          <a:lstStyle/>
          <a:p>
            <a:pPr marL="0" marR="0">
              <a:lnSpc>
                <a:spcPct val="120000"/>
              </a:lnSpc>
              <a:spcBef>
                <a:spcPts val="600"/>
              </a:spcBef>
              <a:buNone/>
            </a:pPr>
            <a:r>
              <a:rPr lang="zh-CN" sz="1800" kern="100" dirty="0">
                <a:effectLst/>
                <a:latin typeface="Times New Roman" panose="02020603050405020304" pitchFamily="18" charset="0"/>
                <a:ea typeface="宋体" panose="02010600030101010101" pitchFamily="2" charset="-122"/>
                <a:cs typeface="Times New Roman" panose="02020603050405020304" pitchFamily="18" charset="0"/>
              </a:rPr>
              <a:t>如果您对</a:t>
            </a:r>
            <a:r>
              <a:rPr lang="en-US" sz="1800" kern="100" dirty="0">
                <a:effectLst/>
                <a:latin typeface="Times New Roman" panose="02020603050405020304" pitchFamily="18" charset="0"/>
                <a:ea typeface="宋体" panose="02010600030101010101" pitchFamily="2" charset="-122"/>
                <a:cs typeface="Times New Roman" panose="02020603050405020304" pitchFamily="18" charset="0"/>
              </a:rPr>
              <a:t>CEFS</a:t>
            </a:r>
            <a:r>
              <a:rPr lang="zh-CN" sz="1800" kern="100" dirty="0">
                <a:effectLst/>
                <a:latin typeface="Times New Roman" panose="02020603050405020304" pitchFamily="18" charset="0"/>
                <a:ea typeface="宋体" panose="02010600030101010101" pitchFamily="2" charset="-122"/>
                <a:cs typeface="Times New Roman" panose="02020603050405020304" pitchFamily="18" charset="0"/>
              </a:rPr>
              <a:t>项目感兴趣，并相信自己符合获取上述奖学金的条件，请先联系您所在院校的</a:t>
            </a:r>
            <a:r>
              <a:rPr lang="zh-CN" sz="1800" kern="1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1" kern="100" dirty="0">
                <a:effectLst/>
                <a:latin typeface="Times New Roman" panose="02020603050405020304" pitchFamily="18" charset="0"/>
                <a:ea typeface="宋体" panose="02010600030101010101" pitchFamily="2" charset="-122"/>
                <a:cs typeface="Times New Roman" panose="02020603050405020304" pitchFamily="18" charset="0"/>
              </a:rPr>
              <a:t>IAEBM </a:t>
            </a:r>
            <a:r>
              <a:rPr 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国际学术委员</a:t>
            </a:r>
            <a:r>
              <a:rPr lang="zh-CN" sz="1800" kern="100" dirty="0">
                <a:effectLst/>
                <a:latin typeface="Times New Roman" panose="02020603050405020304" pitchFamily="18" charset="0"/>
                <a:ea typeface="宋体" panose="02010600030101010101" pitchFamily="2" charset="-122"/>
                <a:cs typeface="Times New Roman" panose="02020603050405020304" pitchFamily="18" charset="0"/>
              </a:rPr>
              <a:t>，同时也是您的</a:t>
            </a:r>
            <a:r>
              <a:rPr lang="en-US" sz="1800" kern="100" dirty="0">
                <a:effectLst/>
                <a:latin typeface="Times New Roman" panose="02020603050405020304" pitchFamily="18" charset="0"/>
                <a:ea typeface="宋体" panose="02010600030101010101" pitchFamily="2" charset="-122"/>
                <a:cs typeface="Times New Roman" panose="02020603050405020304" pitchFamily="18" charset="0"/>
              </a:rPr>
              <a:t>CEFS</a:t>
            </a:r>
            <a:r>
              <a:rPr lang="zh-CN" sz="1800" kern="100" dirty="0">
                <a:effectLst/>
                <a:latin typeface="Times New Roman" panose="02020603050405020304" pitchFamily="18" charset="0"/>
                <a:ea typeface="宋体" panose="02010600030101010101" pitchFamily="2" charset="-122"/>
                <a:cs typeface="Times New Roman" panose="02020603050405020304" pitchFamily="18" charset="0"/>
              </a:rPr>
              <a:t>项目</a:t>
            </a:r>
            <a:r>
              <a:rPr 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推荐人：</a:t>
            </a:r>
            <a:r>
              <a:rPr lang="en-US" sz="1800" b="1" u="sng"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老师，联系方式</a:t>
            </a:r>
            <a:r>
              <a:rPr lang="en-US" sz="1800" b="1"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1800" b="1" u="sng" kern="1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en-US" sz="1800" kern="100" dirty="0">
              <a:effectLst/>
              <a:latin typeface="Aptos" panose="020B0004020202020204" pitchFamily="34" charset="0"/>
              <a:ea typeface="等线" panose="02010600030101010101" pitchFamily="2" charset="-122"/>
              <a:cs typeface="Times New Roman" panose="02020603050405020304" pitchFamily="18" charset="0"/>
            </a:endParaRPr>
          </a:p>
          <a:p>
            <a:pPr>
              <a:lnSpc>
                <a:spcPct val="120000"/>
              </a:lnSpc>
              <a:spcBef>
                <a:spcPts val="600"/>
              </a:spcBef>
              <a:buNone/>
            </a:pPr>
            <a:r>
              <a:rPr lang="zh-CN" altLang="en-US" sz="1800" dirty="0">
                <a:effectLst/>
                <a:latin typeface="Times New Roman" panose="02020603050405020304" pitchFamily="18" charset="0"/>
                <a:ea typeface="宋体" panose="02010600030101010101" pitchFamily="2" charset="-122"/>
                <a:cs typeface="Times New Roman" panose="02020603050405020304" pitchFamily="18" charset="0"/>
              </a:rPr>
              <a:t>若符合条件，推荐人将会授予您一个学术推荐码</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(ARC)</a:t>
            </a:r>
            <a:r>
              <a:rPr lang="zh-CN" altLang="en-US"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sz="1800" dirty="0">
                <a:effectLst/>
                <a:latin typeface="Times New Roman" panose="02020603050405020304" pitchFamily="18" charset="0"/>
                <a:ea typeface="宋体" panose="02010600030101010101" pitchFamily="2" charset="-122"/>
                <a:cs typeface="Times New Roman" panose="02020603050405020304" pitchFamily="18" charset="0"/>
              </a:rPr>
              <a:t>之后您就可以在官方中文注册网页</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800" dirty="0">
                <a:effectLst/>
                <a:latin typeface="Times New Roman" panose="02020603050405020304" pitchFamily="18" charset="0"/>
                <a:ea typeface="宋体" panose="02010600030101010101" pitchFamily="2" charset="-122"/>
              </a:rPr>
              <a:t>(cnreg.iaebm.org) </a:t>
            </a:r>
            <a:r>
              <a:rPr lang="zh-CN" sz="1800" dirty="0">
                <a:effectLst/>
                <a:latin typeface="Times New Roman" panose="02020603050405020304" pitchFamily="18" charset="0"/>
                <a:ea typeface="宋体" panose="02010600030101010101" pitchFamily="2" charset="-122"/>
                <a:cs typeface="Times New Roman" panose="02020603050405020304" pitchFamily="18" charset="0"/>
              </a:rPr>
              <a:t>报名</a:t>
            </a:r>
            <a:r>
              <a:rPr lang="zh-CN" altLang="en-US" sz="1800" dirty="0">
                <a:effectLst/>
                <a:latin typeface="Times New Roman" panose="02020603050405020304" pitchFamily="18" charset="0"/>
                <a:ea typeface="宋体" panose="02010600030101010101" pitchFamily="2" charset="-122"/>
                <a:cs typeface="Times New Roman" panose="02020603050405020304" pitchFamily="18" charset="0"/>
              </a:rPr>
              <a:t>注册，</a:t>
            </a:r>
            <a:r>
              <a:rPr lang="zh-CN" sz="1800" dirty="0">
                <a:effectLst/>
                <a:latin typeface="Times New Roman" panose="02020603050405020304" pitchFamily="18" charset="0"/>
                <a:ea typeface="宋体" panose="02010600030101010101" pitchFamily="2" charset="-122"/>
                <a:cs typeface="Times New Roman" panose="02020603050405020304" pitchFamily="18" charset="0"/>
              </a:rPr>
              <a:t>并获取奖学金资助。</a:t>
            </a:r>
            <a:endPar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20000"/>
              </a:lnSpc>
              <a:spcBef>
                <a:spcPts val="600"/>
              </a:spcBef>
              <a:buNone/>
            </a:pP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获取奖学金之后</a:t>
            </a:r>
            <a:r>
              <a:rPr 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实际报名费用</a:t>
            </a:r>
            <a:r>
              <a:rPr lang="en-US" sz="1800" b="1" dirty="0">
                <a:solidFill>
                  <a:srgbClr val="C00000"/>
                </a:solidFill>
                <a:effectLst/>
                <a:latin typeface="Times New Roman" panose="02020603050405020304" pitchFamily="18" charset="0"/>
                <a:ea typeface="宋体" panose="02010600030101010101" pitchFamily="2" charset="-122"/>
              </a:rPr>
              <a:t>: 2650</a:t>
            </a:r>
            <a:r>
              <a:rPr 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元人民币。</a:t>
            </a:r>
            <a:endParaRPr lang="en-US"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20000"/>
              </a:lnSpc>
              <a:spcBef>
                <a:spcPts val="600"/>
              </a:spcBef>
              <a:buNone/>
            </a:pPr>
            <a:r>
              <a:rPr lang="zh-CN" altLang="en-US" sz="1400" b="1"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若无推荐码（奖学金），</a:t>
            </a:r>
            <a:r>
              <a:rPr lang="zh-CN" altLang="en-US" sz="14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常规</a:t>
            </a:r>
            <a:r>
              <a:rPr lang="zh-CN" altLang="en-US" sz="1400" b="1"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注册费用为</a:t>
            </a:r>
            <a:r>
              <a:rPr lang="en-US" altLang="zh-CN" sz="1400" b="1"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960</a:t>
            </a:r>
            <a:r>
              <a:rPr lang="zh-CN" altLang="en-US" sz="1400" b="1"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美元</a:t>
            </a:r>
            <a:endParaRPr lang="en-US" altLang="zh-CN" sz="1400" b="1"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Text Box 2">
            <a:extLst>
              <a:ext uri="{FF2B5EF4-FFF2-40B4-BE49-F238E27FC236}">
                <a16:creationId xmlns:a16="http://schemas.microsoft.com/office/drawing/2014/main" id="{50B10EA0-4A40-E69B-8387-EE6E7B8E08CF}"/>
              </a:ext>
            </a:extLst>
          </p:cNvPr>
          <p:cNvSpPr txBox="1">
            <a:spLocks noChangeArrowheads="1"/>
          </p:cNvSpPr>
          <p:nvPr/>
        </p:nvSpPr>
        <p:spPr bwMode="auto">
          <a:xfrm>
            <a:off x="733955" y="3853235"/>
            <a:ext cx="10633586" cy="451273"/>
          </a:xfrm>
          <a:prstGeom prst="rect">
            <a:avLst/>
          </a:prstGeom>
          <a:solidFill>
            <a:srgbClr val="E3EFF9"/>
          </a:solidFill>
          <a:ln w="9525">
            <a:noFill/>
            <a:miter lim="800000"/>
            <a:headEnd/>
            <a:tailEnd/>
          </a:ln>
        </p:spPr>
        <p:txBody>
          <a:bodyPr rot="0" vert="horz" wrap="square" lIns="91440" tIns="45720" rIns="91440" bIns="45720" anchor="t" anchorCtr="0">
            <a:noAutofit/>
          </a:bodyPr>
          <a:lstStyle/>
          <a:p>
            <a:pPr marL="0" marR="0" algn="ctr">
              <a:lnSpc>
                <a:spcPct val="115000"/>
              </a:lnSpc>
              <a:spcAft>
                <a:spcPts val="800"/>
              </a:spcAft>
            </a:pPr>
            <a:r>
              <a:rPr lang="zh-CN" sz="2400" b="1" kern="100" dirty="0">
                <a:effectLst/>
                <a:latin typeface="微软雅黑" panose="020B0503020204020204" pitchFamily="34" charset="-122"/>
                <a:ea typeface="微软雅黑" panose="020B0503020204020204" pitchFamily="34" charset="-122"/>
                <a:cs typeface="Times New Roman" panose="02020603050405020304" pitchFamily="18" charset="0"/>
              </a:rPr>
              <a:t>获取更多信息及咨询方式</a:t>
            </a:r>
            <a:endParaRPr lang="en-US" sz="24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Text Box 2">
            <a:extLst>
              <a:ext uri="{FF2B5EF4-FFF2-40B4-BE49-F238E27FC236}">
                <a16:creationId xmlns:a16="http://schemas.microsoft.com/office/drawing/2014/main" id="{585532C5-D032-2A8D-F130-9D820EF7A4DC}"/>
              </a:ext>
            </a:extLst>
          </p:cNvPr>
          <p:cNvSpPr txBox="1">
            <a:spLocks noChangeArrowheads="1"/>
          </p:cNvSpPr>
          <p:nvPr/>
        </p:nvSpPr>
        <p:spPr bwMode="auto">
          <a:xfrm>
            <a:off x="733955" y="4351836"/>
            <a:ext cx="3392177" cy="2424648"/>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Aft>
                <a:spcPts val="800"/>
              </a:spcAft>
              <a:buNone/>
            </a:pPr>
            <a:r>
              <a:rPr lang="zh-CN" altLang="en-US" sz="1600" kern="100" dirty="0">
                <a:latin typeface="Aptos" panose="020B0004020202020204" pitchFamily="34" charset="0"/>
                <a:ea typeface="宋体" panose="02010600030101010101" pitchFamily="2" charset="-122"/>
                <a:cs typeface="Times New Roman" panose="02020603050405020304" pitchFamily="18" charset="0"/>
              </a:rPr>
              <a:t>请</a:t>
            </a:r>
            <a:r>
              <a:rPr lang="zh-CN" sz="1600" kern="100" dirty="0">
                <a:effectLst/>
                <a:latin typeface="Aptos" panose="020B0004020202020204" pitchFamily="34" charset="0"/>
                <a:ea typeface="宋体" panose="02010600030101010101" pitchFamily="2" charset="-122"/>
                <a:cs typeface="Times New Roman" panose="02020603050405020304" pitchFamily="18" charset="0"/>
              </a:rPr>
              <a:t>访问</a:t>
            </a:r>
            <a:r>
              <a:rPr lang="en-US" sz="1600" kern="100" dirty="0">
                <a:effectLst/>
                <a:latin typeface="宋体" panose="02010600030101010101" pitchFamily="2" charset="-122"/>
                <a:ea typeface="等线" panose="02010600030101010101" pitchFamily="2" charset="-122"/>
                <a:cs typeface="Times New Roman" panose="02020603050405020304" pitchFamily="18" charset="0"/>
              </a:rPr>
              <a:t> CEFS </a:t>
            </a:r>
            <a:r>
              <a:rPr lang="zh-CN" sz="1600" kern="100" dirty="0">
                <a:effectLst/>
                <a:latin typeface="宋体" panose="02010600030101010101" pitchFamily="2" charset="-122"/>
                <a:ea typeface="等线" panose="02010600030101010101" pitchFamily="2" charset="-122"/>
                <a:cs typeface="Times New Roman" panose="02020603050405020304" pitchFamily="18" charset="0"/>
              </a:rPr>
              <a:t>项目中文版主页 </a:t>
            </a:r>
            <a:r>
              <a:rPr lang="en-US" sz="1600" b="1" kern="100" dirty="0">
                <a:effectLst/>
                <a:latin typeface="Times New Roman" panose="02020603050405020304" pitchFamily="18" charset="0"/>
                <a:ea typeface="宋体" panose="02010600030101010101" pitchFamily="2" charset="-122"/>
                <a:cs typeface="Times New Roman" panose="02020603050405020304" pitchFamily="18" charset="0"/>
              </a:rPr>
              <a:t>cn.iaebm.org/cefs </a:t>
            </a:r>
            <a:r>
              <a:rPr lang="zh-CN" sz="1600" kern="100" dirty="0">
                <a:effectLst/>
                <a:latin typeface="Aptos" panose="020B0004020202020204" pitchFamily="34" charset="0"/>
                <a:ea typeface="宋体" panose="02010600030101010101" pitchFamily="2" charset="-122"/>
                <a:cs typeface="Times New Roman" panose="02020603050405020304" pitchFamily="18" charset="0"/>
              </a:rPr>
              <a:t>以获取更多信息：</a:t>
            </a:r>
            <a:endParaRPr lang="en-US" sz="1600" kern="100" dirty="0">
              <a:effectLst/>
              <a:latin typeface="Aptos" panose="020B0004020202020204" pitchFamily="34" charset="0"/>
              <a:ea typeface="等线" panose="02010600030101010101" pitchFamily="2" charset="-122"/>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600" kern="100" dirty="0">
                <a:effectLst/>
                <a:latin typeface="宋体" panose="02010600030101010101" pitchFamily="2" charset="-122"/>
                <a:ea typeface="等线" panose="02010600030101010101" pitchFamily="2" charset="-122"/>
                <a:cs typeface="Times New Roman" panose="02020603050405020304" pitchFamily="18" charset="0"/>
              </a:rPr>
              <a:t>CEFS </a:t>
            </a:r>
            <a:r>
              <a:rPr lang="zh-CN" sz="1600" kern="100" dirty="0">
                <a:effectLst/>
                <a:latin typeface="宋体" panose="02010600030101010101" pitchFamily="2" charset="-122"/>
                <a:ea typeface="等线" panose="02010600030101010101" pitchFamily="2" charset="-122"/>
                <a:cs typeface="Times New Roman" panose="02020603050405020304" pitchFamily="18" charset="0"/>
              </a:rPr>
              <a:t>项目概要</a:t>
            </a:r>
            <a:endParaRPr lang="en-US" sz="1600" kern="100" dirty="0">
              <a:effectLst/>
              <a:latin typeface="Aptos" panose="020B0004020202020204" pitchFamily="34" charset="0"/>
              <a:ea typeface="等线" panose="02010600030101010101" pitchFamily="2" charset="-122"/>
              <a:cs typeface="Times New Roman" panose="02020603050405020304" pitchFamily="18" charset="0"/>
            </a:endParaRPr>
          </a:p>
          <a:p>
            <a:pPr marL="742950" marR="0" lvl="1" indent="-285750">
              <a:lnSpc>
                <a:spcPct val="115000"/>
              </a:lnSpc>
              <a:buFont typeface="Courier New" panose="02070309020205020404" pitchFamily="49" charset="0"/>
              <a:buChar char="o"/>
            </a:pPr>
            <a:r>
              <a:rPr lang="zh-CN" sz="1600" kern="100" dirty="0">
                <a:effectLst/>
                <a:latin typeface="Aptos" panose="020B0004020202020204" pitchFamily="34" charset="0"/>
                <a:ea typeface="宋体" panose="02010600030101010101" pitchFamily="2" charset="-122"/>
                <a:cs typeface="Times New Roman" panose="02020603050405020304" pitchFamily="18" charset="0"/>
              </a:rPr>
              <a:t>学生收益与职业前景</a:t>
            </a:r>
            <a:endParaRPr lang="en-US" sz="1600" kern="100" dirty="0">
              <a:effectLst/>
              <a:latin typeface="Aptos" panose="020B0004020202020204" pitchFamily="34" charset="0"/>
              <a:ea typeface="等线" panose="02010600030101010101" pitchFamily="2" charset="-122"/>
              <a:cs typeface="Times New Roman" panose="02020603050405020304" pitchFamily="18" charset="0"/>
            </a:endParaRPr>
          </a:p>
          <a:p>
            <a:pPr marL="742950" marR="0" lvl="1" indent="-285750">
              <a:lnSpc>
                <a:spcPct val="115000"/>
              </a:lnSpc>
              <a:buFont typeface="Courier New" panose="02070309020205020404" pitchFamily="49" charset="0"/>
              <a:buChar char="o"/>
            </a:pPr>
            <a:r>
              <a:rPr lang="zh-CN" sz="1600" kern="100" dirty="0">
                <a:effectLst/>
                <a:latin typeface="Aptos" panose="020B0004020202020204" pitchFamily="34" charset="0"/>
                <a:ea typeface="宋体" panose="02010600030101010101" pitchFamily="2" charset="-122"/>
                <a:cs typeface="Times New Roman" panose="02020603050405020304" pitchFamily="18" charset="0"/>
              </a:rPr>
              <a:t>课程，考试，语言要求</a:t>
            </a:r>
            <a:endParaRPr lang="en-US" sz="1600" kern="100" dirty="0">
              <a:effectLst/>
              <a:latin typeface="Aptos" panose="020B0004020202020204" pitchFamily="34" charset="0"/>
              <a:ea typeface="等线" panose="02010600030101010101" pitchFamily="2" charset="-122"/>
              <a:cs typeface="Times New Roman" panose="02020603050405020304" pitchFamily="18" charset="0"/>
            </a:endParaRPr>
          </a:p>
          <a:p>
            <a:pPr marL="742950" marR="0" lvl="1" indent="-285750">
              <a:lnSpc>
                <a:spcPct val="115000"/>
              </a:lnSpc>
              <a:buFont typeface="Courier New" panose="02070309020205020404" pitchFamily="49" charset="0"/>
              <a:buChar char="o"/>
            </a:pPr>
            <a:r>
              <a:rPr lang="zh-CN" sz="1600" kern="100" dirty="0">
                <a:effectLst/>
                <a:latin typeface="Aptos" panose="020B0004020202020204" pitchFamily="34" charset="0"/>
                <a:ea typeface="宋体" panose="02010600030101010101" pitchFamily="2" charset="-122"/>
                <a:cs typeface="Times New Roman" panose="02020603050405020304" pitchFamily="18" charset="0"/>
              </a:rPr>
              <a:t>预计完成所需时间</a:t>
            </a:r>
            <a:endParaRPr lang="en-US" sz="1600" kern="100" dirty="0">
              <a:effectLst/>
              <a:latin typeface="Aptos" panose="020B0004020202020204" pitchFamily="34" charset="0"/>
              <a:ea typeface="等线" panose="02010600030101010101" pitchFamily="2" charset="-122"/>
              <a:cs typeface="Times New Roman" panose="02020603050405020304" pitchFamily="18" charset="0"/>
            </a:endParaRPr>
          </a:p>
          <a:p>
            <a:pPr marL="742950" marR="0" lvl="1" indent="-285750">
              <a:lnSpc>
                <a:spcPct val="115000"/>
              </a:lnSpc>
              <a:buFont typeface="Courier New" panose="02070309020205020404" pitchFamily="49" charset="0"/>
              <a:buChar char="o"/>
            </a:pPr>
            <a:r>
              <a:rPr lang="zh-CN" sz="1600" kern="100" dirty="0">
                <a:effectLst/>
                <a:latin typeface="Aptos" panose="020B0004020202020204" pitchFamily="34" charset="0"/>
                <a:ea typeface="宋体" panose="02010600030101010101" pitchFamily="2" charset="-122"/>
                <a:cs typeface="Times New Roman" panose="02020603050405020304" pitchFamily="18" charset="0"/>
              </a:rPr>
              <a:t>注册方法，费用，及奖学金</a:t>
            </a:r>
            <a:endParaRPr lang="en-US" sz="1600" kern="100" dirty="0">
              <a:effectLst/>
              <a:latin typeface="Aptos" panose="020B0004020202020204" pitchFamily="34" charset="0"/>
              <a:ea typeface="等线" panose="02010600030101010101" pitchFamily="2" charset="-122"/>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zh-CN" sz="1600" kern="100" dirty="0">
                <a:effectLst/>
                <a:latin typeface="Aptos" panose="020B0004020202020204" pitchFamily="34" charset="0"/>
                <a:ea typeface="宋体" panose="02010600030101010101" pitchFamily="2" charset="-122"/>
                <a:cs typeface="Times New Roman" panose="02020603050405020304" pitchFamily="18" charset="0"/>
              </a:rPr>
              <a:t>常见问题解答</a:t>
            </a:r>
            <a:endParaRPr lang="en-US" sz="1600" kern="100" dirty="0">
              <a:effectLst/>
              <a:latin typeface="Aptos" panose="020B0004020202020204" pitchFamily="34" charset="0"/>
              <a:ea typeface="等线" panose="02010600030101010101" pitchFamily="2" charset="-122"/>
              <a:cs typeface="Times New Roman" panose="02020603050405020304" pitchFamily="18" charset="0"/>
            </a:endParaRPr>
          </a:p>
        </p:txBody>
      </p:sp>
      <p:cxnSp>
        <p:nvCxnSpPr>
          <p:cNvPr id="4" name="Straight Connector 3">
            <a:extLst>
              <a:ext uri="{FF2B5EF4-FFF2-40B4-BE49-F238E27FC236}">
                <a16:creationId xmlns:a16="http://schemas.microsoft.com/office/drawing/2014/main" id="{23C5B621-1B2E-527D-03A5-8BB5681F9713}"/>
              </a:ext>
            </a:extLst>
          </p:cNvPr>
          <p:cNvCxnSpPr>
            <a:cxnSpLocks/>
          </p:cNvCxnSpPr>
          <p:nvPr/>
        </p:nvCxnSpPr>
        <p:spPr>
          <a:xfrm>
            <a:off x="4205282" y="4351836"/>
            <a:ext cx="0" cy="2204866"/>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descr="A qr code on a white background&#10;&#10;AI-generated content may be incorrect.">
            <a:extLst>
              <a:ext uri="{FF2B5EF4-FFF2-40B4-BE49-F238E27FC236}">
                <a16:creationId xmlns:a16="http://schemas.microsoft.com/office/drawing/2014/main" id="{0005790D-8C4D-C136-E5C0-6343B76FA5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08163" y="4593733"/>
            <a:ext cx="1859376" cy="1850768"/>
          </a:xfrm>
          <a:prstGeom prst="rect">
            <a:avLst/>
          </a:prstGeom>
        </p:spPr>
      </p:pic>
      <p:sp>
        <p:nvSpPr>
          <p:cNvPr id="5" name="Text Box 2">
            <a:extLst>
              <a:ext uri="{FF2B5EF4-FFF2-40B4-BE49-F238E27FC236}">
                <a16:creationId xmlns:a16="http://schemas.microsoft.com/office/drawing/2014/main" id="{A67CBFC2-F950-42E7-6513-7E0978639F3D}"/>
              </a:ext>
            </a:extLst>
          </p:cNvPr>
          <p:cNvSpPr txBox="1">
            <a:spLocks noChangeArrowheads="1"/>
          </p:cNvSpPr>
          <p:nvPr/>
        </p:nvSpPr>
        <p:spPr bwMode="auto">
          <a:xfrm>
            <a:off x="4453265" y="4351836"/>
            <a:ext cx="4806915" cy="2424648"/>
          </a:xfrm>
          <a:prstGeom prst="rect">
            <a:avLst/>
          </a:prstGeom>
          <a:noFill/>
          <a:ln w="9525">
            <a:noFill/>
            <a:miter lim="800000"/>
            <a:headEnd/>
            <a:tailEnd/>
          </a:ln>
        </p:spPr>
        <p:txBody>
          <a:bodyPr rot="0" vert="horz" wrap="square" lIns="91440" tIns="45720" rIns="91440" bIns="45720" anchor="t" anchorCtr="0">
            <a:noAutofit/>
          </a:bodyPr>
          <a:lstStyle/>
          <a:p>
            <a:pPr marL="0" marR="0">
              <a:buNone/>
            </a:pPr>
            <a:r>
              <a:rPr lang="zh-CN" altLang="en-US" sz="1600" kern="100" dirty="0">
                <a:effectLst/>
                <a:latin typeface="Times New Roman" panose="02020603050405020304" pitchFamily="18" charset="0"/>
                <a:ea typeface="宋体" panose="02010600030101010101" pitchFamily="2" charset="-122"/>
                <a:cs typeface="Times New Roman" panose="02020603050405020304" pitchFamily="18" charset="0"/>
              </a:rPr>
              <a:t>随时咨询 </a:t>
            </a:r>
            <a:endParaRPr lang="en-US" alt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a:buNone/>
            </a:pPr>
            <a:r>
              <a:rPr lang="en-US" sz="1600" b="1" kern="100" dirty="0">
                <a:effectLst/>
                <a:latin typeface="Times New Roman" panose="02020603050405020304" pitchFamily="18" charset="0"/>
                <a:ea typeface="宋体" panose="02010600030101010101" pitchFamily="2" charset="-122"/>
                <a:cs typeface="Times New Roman" panose="02020603050405020304" pitchFamily="18" charset="0"/>
              </a:rPr>
              <a:t>CEFS </a:t>
            </a: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项目中文助理：</a:t>
            </a:r>
            <a:r>
              <a:rPr lang="zh-CN" sz="1600" b="1" kern="100" dirty="0">
                <a:solidFill>
                  <a:srgbClr val="467886"/>
                </a:solidFill>
                <a:effectLst/>
                <a:latin typeface="Times New Roman" panose="02020603050405020304" pitchFamily="18" charset="0"/>
                <a:ea typeface="宋体" panose="02010600030101010101" pitchFamily="2" charset="-122"/>
                <a:cs typeface="Times New Roman" panose="02020603050405020304" pitchFamily="18" charset="0"/>
              </a:rPr>
              <a:t> </a:t>
            </a:r>
            <a:r>
              <a:rPr lang="en-US" sz="1600" b="1" strike="noStrike" kern="100" dirty="0">
                <a:solidFill>
                  <a:srgbClr val="00133A"/>
                </a:solidFill>
                <a:effectLst/>
                <a:latin typeface="Times New Roman" panose="02020603050405020304" pitchFamily="18" charset="0"/>
                <a:ea typeface="宋体" panose="02010600030101010101" pitchFamily="2" charset="-122"/>
                <a:cs typeface="Times New Roman" panose="02020603050405020304" pitchFamily="18" charset="0"/>
              </a:rPr>
              <a:t>ChineseCEFS@iaebm.org</a:t>
            </a:r>
            <a:r>
              <a:rPr lang="en-US" sz="1600" b="1" kern="100" dirty="0">
                <a:solidFill>
                  <a:srgbClr val="00133A"/>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a:buNone/>
            </a:pPr>
            <a:r>
              <a:rPr lang="zh-CN" altLang="en-US" sz="1600" kern="100" dirty="0">
                <a:effectLst/>
                <a:latin typeface="Times New Roman" panose="02020603050405020304" pitchFamily="18" charset="0"/>
                <a:ea typeface="宋体" panose="02010600030101010101" pitchFamily="2" charset="-122"/>
                <a:cs typeface="Times New Roman" panose="02020603050405020304" pitchFamily="18" charset="0"/>
              </a:rPr>
              <a:t>协会将会</a:t>
            </a: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尽快回复（美国太平洋时间工作日）。</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a:buNone/>
            </a:pPr>
            <a:r>
              <a:rPr lang="en-US" sz="1600" b="1" kern="100" dirty="0">
                <a:effectLst/>
                <a:latin typeface="Times New Roman" panose="02020603050405020304" pitchFamily="18" charset="0"/>
                <a:ea typeface="宋体" panose="02010600030101010101" pitchFamily="2" charset="-122"/>
                <a:cs typeface="Times New Roman" panose="02020603050405020304" pitchFamily="18" charset="0"/>
              </a:rPr>
              <a:t>CEFS </a:t>
            </a:r>
            <a:r>
              <a:rPr lang="zh-CN" sz="1600" b="1" kern="100" dirty="0">
                <a:effectLst/>
                <a:latin typeface="Times New Roman" panose="02020603050405020304" pitchFamily="18" charset="0"/>
                <a:ea typeface="宋体" panose="02010600030101010101" pitchFamily="2" charset="-122"/>
                <a:cs typeface="Times New Roman" panose="02020603050405020304" pitchFamily="18" charset="0"/>
              </a:rPr>
              <a:t>项目主页：</a:t>
            </a: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742950" marR="0" lvl="1" indent="-285750">
              <a:buFont typeface="Courier New" panose="02070309020205020404" pitchFamily="49" charset="0"/>
              <a:buChar char="o"/>
            </a:pP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英文版 </a:t>
            </a:r>
            <a:r>
              <a:rPr lang="en-US" sz="1600" kern="100" dirty="0">
                <a:solidFill>
                  <a:srgbClr val="467886"/>
                </a:solidFill>
                <a:effectLst/>
                <a:latin typeface="Times New Roman" panose="02020603050405020304" pitchFamily="18" charset="0"/>
                <a:ea typeface="宋体" panose="02010600030101010101" pitchFamily="2" charset="-122"/>
                <a:cs typeface="Segoe UI Emoji" panose="020B0502040204020203" pitchFamily="34" charset="0"/>
              </a:rPr>
              <a:t>🌐 </a:t>
            </a:r>
            <a:r>
              <a:rPr lang="en-US" sz="1600" kern="100" dirty="0">
                <a:effectLst/>
                <a:latin typeface="Times New Roman" panose="02020603050405020304" pitchFamily="18" charset="0"/>
                <a:ea typeface="宋体" panose="02010600030101010101" pitchFamily="2" charset="-122"/>
                <a:cs typeface="Segoe UI Emoji" panose="020B0502040204020203" pitchFamily="34" charset="0"/>
              </a:rPr>
              <a:t>     </a:t>
            </a:r>
            <a:r>
              <a:rPr lang="en-US" sz="1600" b="1" u="none" strike="noStrike" kern="100" dirty="0">
                <a:solidFill>
                  <a:srgbClr val="00133A"/>
                </a:solidFill>
                <a:effectLst/>
                <a:latin typeface="Times New Roman" panose="02020603050405020304" pitchFamily="18" charset="0"/>
                <a:ea typeface="宋体" panose="02010600030101010101" pitchFamily="2" charset="-122"/>
                <a:cs typeface="Times New Roman" panose="02020603050405020304" pitchFamily="18" charset="0"/>
                <a:hlinkClick r:id="rId4"/>
              </a:rPr>
              <a:t>iaebm.org/cefs</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742950" marR="0" lvl="1" indent="-285750">
              <a:buFont typeface="Courier New" panose="02070309020205020404" pitchFamily="49" charset="0"/>
              <a:buChar char="o"/>
            </a:pP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中文版 </a:t>
            </a:r>
            <a:r>
              <a:rPr lang="en-US" sz="1600" kern="100" dirty="0">
                <a:effectLst/>
                <a:latin typeface="Times New Roman" panose="02020603050405020304" pitchFamily="18" charset="0"/>
                <a:ea typeface="宋体" panose="02010600030101010101" pitchFamily="2" charset="-122"/>
                <a:cs typeface="Segoe UI Emoji" panose="020B0502040204020203" pitchFamily="34" charset="0"/>
              </a:rPr>
              <a:t>🌐</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600" b="1" u="none" strike="noStrike" kern="100" dirty="0">
                <a:solidFill>
                  <a:srgbClr val="00133A"/>
                </a:solidFill>
                <a:effectLst/>
                <a:latin typeface="Times New Roman" panose="02020603050405020304" pitchFamily="18" charset="0"/>
                <a:ea typeface="宋体" panose="02010600030101010101" pitchFamily="2" charset="-122"/>
                <a:cs typeface="Times New Roman" panose="02020603050405020304" pitchFamily="18" charset="0"/>
                <a:hlinkClick r:id="rId5"/>
              </a:rPr>
              <a:t>cn.iaebm.org/cefs</a:t>
            </a:r>
            <a:r>
              <a:rPr lang="en-US" sz="1600" b="1"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【右侧二维码】</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a:buNone/>
            </a:pPr>
            <a:r>
              <a:rPr lang="en-US" sz="1600" b="1" kern="100" dirty="0">
                <a:effectLst/>
                <a:latin typeface="Times New Roman" panose="02020603050405020304" pitchFamily="18" charset="0"/>
                <a:ea typeface="宋体" panose="02010600030101010101" pitchFamily="2" charset="-122"/>
                <a:cs typeface="Times New Roman" panose="02020603050405020304" pitchFamily="18" charset="0"/>
              </a:rPr>
              <a:t>IAEBM </a:t>
            </a:r>
            <a:r>
              <a:rPr lang="zh-CN" sz="1600" b="1" kern="100" dirty="0">
                <a:effectLst/>
                <a:latin typeface="Times New Roman" panose="02020603050405020304" pitchFamily="18" charset="0"/>
                <a:ea typeface="宋体" panose="02010600030101010101" pitchFamily="2" charset="-122"/>
                <a:cs typeface="Times New Roman" panose="02020603050405020304" pitchFamily="18" charset="0"/>
              </a:rPr>
              <a:t>协会官网：</a:t>
            </a: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742950" marR="0" lvl="1" indent="-285750">
              <a:buFont typeface="Courier New" panose="02070309020205020404" pitchFamily="49" charset="0"/>
              <a:buChar char="o"/>
            </a:pP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英文版 </a:t>
            </a:r>
            <a:r>
              <a:rPr lang="en-US" sz="1600" kern="100" dirty="0">
                <a:effectLst/>
                <a:latin typeface="Times New Roman" panose="02020603050405020304" pitchFamily="18" charset="0"/>
                <a:ea typeface="宋体" panose="02010600030101010101" pitchFamily="2" charset="-122"/>
                <a:cs typeface="Segoe UI Emoji" panose="020B0502040204020203" pitchFamily="34" charset="0"/>
              </a:rPr>
              <a:t>🌐</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600" b="1" u="none" strike="noStrike" kern="100" dirty="0">
                <a:solidFill>
                  <a:srgbClr val="00133A"/>
                </a:solidFill>
                <a:effectLst/>
                <a:latin typeface="Times New Roman" panose="02020603050405020304" pitchFamily="18" charset="0"/>
                <a:ea typeface="宋体" panose="02010600030101010101" pitchFamily="2" charset="-122"/>
                <a:cs typeface="Times New Roman" panose="02020603050405020304" pitchFamily="18" charset="0"/>
                <a:hlinkClick r:id="rId6"/>
              </a:rPr>
              <a:t>iaebm.org</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742950" marR="0" lvl="1" indent="-285750">
              <a:buFont typeface="Courier New" panose="02070309020205020404" pitchFamily="49" charset="0"/>
              <a:buChar char="o"/>
            </a:pPr>
            <a:r>
              <a:rPr lang="zh-CN" sz="1600" kern="100" dirty="0">
                <a:effectLst/>
                <a:latin typeface="Times New Roman" panose="02020603050405020304" pitchFamily="18" charset="0"/>
                <a:ea typeface="宋体" panose="02010600030101010101" pitchFamily="2" charset="-122"/>
                <a:cs typeface="Times New Roman" panose="02020603050405020304" pitchFamily="18" charset="0"/>
              </a:rPr>
              <a:t>中文版 </a:t>
            </a:r>
            <a:r>
              <a:rPr lang="en-US" sz="1600" kern="100" dirty="0">
                <a:effectLst/>
                <a:latin typeface="Times New Roman" panose="02020603050405020304" pitchFamily="18" charset="0"/>
                <a:ea typeface="宋体" panose="02010600030101010101" pitchFamily="2" charset="-122"/>
                <a:cs typeface="Segoe UI Emoji" panose="020B0502040204020203" pitchFamily="34" charset="0"/>
              </a:rPr>
              <a:t>🌐</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600" b="1" u="none" strike="noStrike" kern="100" dirty="0">
                <a:solidFill>
                  <a:srgbClr val="00133A"/>
                </a:solidFill>
                <a:effectLst/>
                <a:latin typeface="Times New Roman" panose="02020603050405020304" pitchFamily="18" charset="0"/>
                <a:ea typeface="宋体" panose="02010600030101010101" pitchFamily="2" charset="-122"/>
                <a:cs typeface="Times New Roman" panose="02020603050405020304" pitchFamily="18" charset="0"/>
                <a:hlinkClick r:id="rId7"/>
              </a:rPr>
              <a:t>cn.iaebm.org</a:t>
            </a:r>
            <a:endParaRPr lang="en-US" sz="16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908275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77644-38F7-3978-36D3-3943EA5B8F20}"/>
            </a:ext>
          </a:extLst>
        </p:cNvPr>
        <p:cNvGrpSpPr/>
        <p:nvPr/>
      </p:nvGrpSpPr>
      <p:grpSpPr>
        <a:xfrm>
          <a:off x="0" y="0"/>
          <a:ext cx="0" cy="0"/>
          <a:chOff x="0" y="0"/>
          <a:chExt cx="0" cy="0"/>
        </a:xfrm>
      </p:grpSpPr>
      <p:sp>
        <p:nvSpPr>
          <p:cNvPr id="31" name="Text Box 2">
            <a:extLst>
              <a:ext uri="{FF2B5EF4-FFF2-40B4-BE49-F238E27FC236}">
                <a16:creationId xmlns:a16="http://schemas.microsoft.com/office/drawing/2014/main" id="{8E302452-51AA-E6CF-7FCB-2A3D139E3527}"/>
              </a:ext>
            </a:extLst>
          </p:cNvPr>
          <p:cNvSpPr txBox="1">
            <a:spLocks noChangeArrowheads="1"/>
          </p:cNvSpPr>
          <p:nvPr/>
        </p:nvSpPr>
        <p:spPr bwMode="auto">
          <a:xfrm>
            <a:off x="824459" y="1160170"/>
            <a:ext cx="10633586" cy="466263"/>
          </a:xfrm>
          <a:prstGeom prst="rect">
            <a:avLst/>
          </a:prstGeom>
          <a:solidFill>
            <a:srgbClr val="E3EFF9"/>
          </a:solidFill>
          <a:ln w="9525">
            <a:noFill/>
            <a:miter lim="800000"/>
            <a:headEnd/>
            <a:tailEnd/>
          </a:ln>
        </p:spPr>
        <p:txBody>
          <a:bodyPr rot="0" vert="horz" wrap="square" lIns="91440" tIns="45720" rIns="91440" bIns="45720" anchor="t" anchorCtr="0">
            <a:noAutofit/>
          </a:bodyPr>
          <a:lstStyle/>
          <a:p>
            <a:pPr marL="0" marR="0" algn="ctr">
              <a:lnSpc>
                <a:spcPct val="115000"/>
              </a:lnSpc>
              <a:spcAft>
                <a:spcPts val="800"/>
              </a:spcAft>
            </a:pPr>
            <a:r>
              <a:rPr lang="zh-CN" altLang="en-US" sz="2400" b="1" kern="100" dirty="0">
                <a:solidFill>
                  <a:srgbClr val="000B22"/>
                </a:solidFill>
                <a:latin typeface="微软雅黑" panose="020B0503020204020204" pitchFamily="34" charset="-122"/>
                <a:ea typeface="微软雅黑" panose="020B0503020204020204" pitchFamily="34" charset="-122"/>
                <a:cs typeface="Times New Roman" panose="02020603050405020304" pitchFamily="18" charset="0"/>
              </a:rPr>
              <a:t>附录：责任声明</a:t>
            </a:r>
            <a:endParaRPr lang="en-US" sz="2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9" name="Picture 48">
            <a:extLst>
              <a:ext uri="{FF2B5EF4-FFF2-40B4-BE49-F238E27FC236}">
                <a16:creationId xmlns:a16="http://schemas.microsoft.com/office/drawing/2014/main" id="{1CD119BE-4B70-7F2E-239C-DA42998EC96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9442" y="128525"/>
            <a:ext cx="2947469" cy="968466"/>
          </a:xfrm>
          <a:prstGeom prst="rect">
            <a:avLst/>
          </a:prstGeom>
          <a:noFill/>
          <a:ln>
            <a:noFill/>
          </a:ln>
        </p:spPr>
      </p:pic>
      <p:sp>
        <p:nvSpPr>
          <p:cNvPr id="51" name="TextBox 50">
            <a:extLst>
              <a:ext uri="{FF2B5EF4-FFF2-40B4-BE49-F238E27FC236}">
                <a16:creationId xmlns:a16="http://schemas.microsoft.com/office/drawing/2014/main" id="{817417C2-F09E-BDD1-4360-3C4FBDCA5F1D}"/>
              </a:ext>
            </a:extLst>
          </p:cNvPr>
          <p:cNvSpPr txBox="1"/>
          <p:nvPr/>
        </p:nvSpPr>
        <p:spPr>
          <a:xfrm>
            <a:off x="775089" y="202815"/>
            <a:ext cx="7694353" cy="830997"/>
          </a:xfrm>
          <a:prstGeom prst="rect">
            <a:avLst/>
          </a:prstGeom>
          <a:noFill/>
        </p:spPr>
        <p:txBody>
          <a:bodyPr wrap="square">
            <a:spAutoFit/>
          </a:bodyPr>
          <a:lstStyle/>
          <a:p>
            <a:r>
              <a:rPr kumimoji="0" lang="en-US" altLang="en-US" sz="2400" b="1" i="0" u="none" strike="noStrike" cap="none" normalizeH="0" baseline="0" dirty="0">
                <a:ln>
                  <a:noFill/>
                </a:ln>
                <a:solidFill>
                  <a:srgbClr val="002060"/>
                </a:solidFill>
                <a:effectLst/>
                <a:latin typeface="Aptos" panose="020B0004020202020204" pitchFamily="34" charset="0"/>
                <a:ea typeface="宋体" panose="02010600030101010101" pitchFamily="2" charset="-122"/>
                <a:cs typeface="Times New Roman" panose="02020603050405020304" pitchFamily="18" charset="0"/>
              </a:rPr>
              <a:t>Certificate in Economic and Financial Studies (CEFS)</a:t>
            </a:r>
            <a:br>
              <a:rPr kumimoji="0" lang="en-US" altLang="zh-CN"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br>
            <a:r>
              <a:rPr kumimoji="0" lang="zh-CN" altLang="en-US" sz="2400" b="1" i="0" u="none" strike="noStrike" cap="none" normalizeH="0" baseline="0" dirty="0">
                <a:ln>
                  <a:noFill/>
                </a:ln>
                <a:solidFill>
                  <a:srgbClr val="002060"/>
                </a:solidFill>
                <a:effectLst/>
                <a:latin typeface="宋体" panose="02010600030101010101" pitchFamily="2" charset="-122"/>
                <a:ea typeface="宋体" panose="02010600030101010101" pitchFamily="2" charset="-122"/>
                <a:cs typeface="Times New Roman" panose="02020603050405020304" pitchFamily="18" charset="0"/>
              </a:rPr>
              <a:t>经济金融研修国际认证</a:t>
            </a:r>
            <a:r>
              <a:rPr kumimoji="0" lang="zh-CN" altLang="en-US"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400" b="1" i="0" u="none" strike="noStrike" cap="none" normalizeH="0" baseline="0" dirty="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(CEFS)</a:t>
            </a:r>
            <a:r>
              <a:rPr kumimoji="0" lang="en-US" altLang="zh-CN" sz="2400" b="0" i="0" u="none" strike="noStrike" cap="none" normalizeH="0" baseline="0" dirty="0">
                <a:ln>
                  <a:noFill/>
                </a:ln>
                <a:solidFill>
                  <a:srgbClr val="002060"/>
                </a:solidFill>
                <a:effectLst/>
              </a:rPr>
              <a:t> </a:t>
            </a:r>
            <a:endParaRPr lang="en-US" sz="2400" dirty="0">
              <a:solidFill>
                <a:srgbClr val="002060"/>
              </a:solidFill>
            </a:endParaRPr>
          </a:p>
        </p:txBody>
      </p:sp>
      <p:sp>
        <p:nvSpPr>
          <p:cNvPr id="13" name="TextBox 12">
            <a:extLst>
              <a:ext uri="{FF2B5EF4-FFF2-40B4-BE49-F238E27FC236}">
                <a16:creationId xmlns:a16="http://schemas.microsoft.com/office/drawing/2014/main" id="{DEBF8F0A-02E5-5C6D-2F8A-80EBBF0BAAD2}"/>
              </a:ext>
            </a:extLst>
          </p:cNvPr>
          <p:cNvSpPr txBox="1"/>
          <p:nvPr/>
        </p:nvSpPr>
        <p:spPr>
          <a:xfrm>
            <a:off x="824459" y="1858407"/>
            <a:ext cx="10527903" cy="2674258"/>
          </a:xfrm>
          <a:prstGeom prst="rect">
            <a:avLst/>
          </a:prstGeom>
          <a:noFill/>
        </p:spPr>
        <p:txBody>
          <a:bodyPr wrap="square">
            <a:spAutoFit/>
          </a:bodyPr>
          <a:lstStyle/>
          <a:p>
            <a:pPr marL="285750" indent="-285750">
              <a:lnSpc>
                <a:spcPct val="150000"/>
              </a:lnSpc>
              <a:spcBef>
                <a:spcPts val="600"/>
              </a:spcBef>
              <a:buFont typeface="Wingdings" panose="05000000000000000000" pitchFamily="2" charset="2"/>
              <a:buChar char="q"/>
            </a:pPr>
            <a:r>
              <a:rPr lang="zh-CN" altLang="en-US" dirty="0">
                <a:effectLst/>
                <a:latin typeface="宋体" panose="02010600030101010101" pitchFamily="2" charset="-122"/>
                <a:ea typeface="宋体" panose="02010600030101010101" pitchFamily="2" charset="-122"/>
                <a:cs typeface="Times New Roman" panose="02020603050405020304" pitchFamily="18" charset="0"/>
              </a:rPr>
              <a:t>本演示稿仅为学术信息分享之目的。演示人或学术推荐人与 </a:t>
            </a:r>
            <a:r>
              <a:rPr lang="en-US" altLang="zh-CN" dirty="0">
                <a:effectLst/>
                <a:latin typeface="宋体" panose="02010600030101010101" pitchFamily="2" charset="-122"/>
                <a:ea typeface="宋体" panose="02010600030101010101" pitchFamily="2" charset="-122"/>
                <a:cs typeface="Times New Roman" panose="02020603050405020304" pitchFamily="18" charset="0"/>
              </a:rPr>
              <a:t>CEFS </a:t>
            </a:r>
            <a:r>
              <a:rPr lang="zh-CN" altLang="en-US" dirty="0">
                <a:effectLst/>
                <a:latin typeface="宋体" panose="02010600030101010101" pitchFamily="2" charset="-122"/>
                <a:ea typeface="宋体" panose="02010600030101010101" pitchFamily="2" charset="-122"/>
                <a:cs typeface="Times New Roman" panose="02020603050405020304" pitchFamily="18" charset="0"/>
              </a:rPr>
              <a:t>项目之间</a:t>
            </a:r>
            <a:r>
              <a:rPr lang="zh-CN" altLang="en-US" dirty="0">
                <a:latin typeface="宋体" panose="02010600030101010101" pitchFamily="2" charset="-122"/>
                <a:ea typeface="宋体" panose="02010600030101010101" pitchFamily="2" charset="-122"/>
                <a:cs typeface="Times New Roman" panose="02020603050405020304" pitchFamily="18" charset="0"/>
              </a:rPr>
              <a:t>并无任何直接的商业利益联系或雇佣关系，不会从该项目获取任何直接的雇佣或商业报酬，也不对该项目本身承担任何责任。</a:t>
            </a:r>
            <a:endParaRPr lang="en-US" altLang="zh-CN" dirty="0">
              <a:latin typeface="宋体" panose="02010600030101010101" pitchFamily="2" charset="-122"/>
              <a:ea typeface="宋体" panose="02010600030101010101" pitchFamily="2" charset="-122"/>
              <a:cs typeface="Times New Roman" panose="02020603050405020304" pitchFamily="18" charset="0"/>
            </a:endParaRPr>
          </a:p>
          <a:p>
            <a:pPr marL="285750" indent="-285750">
              <a:lnSpc>
                <a:spcPct val="150000"/>
              </a:lnSpc>
              <a:spcBef>
                <a:spcPts val="600"/>
              </a:spcBef>
              <a:buFont typeface="Wingdings" panose="05000000000000000000" pitchFamily="2" charset="2"/>
              <a:buChar char="q"/>
            </a:pPr>
            <a:r>
              <a:rPr lang="zh-CN" dirty="0">
                <a:effectLst/>
                <a:latin typeface="宋体" panose="02010600030101010101" pitchFamily="2" charset="-122"/>
                <a:ea typeface="宋体" panose="02010600030101010101" pitchFamily="2" charset="-122"/>
                <a:cs typeface="Times New Roman" panose="02020603050405020304" pitchFamily="18" charset="0"/>
              </a:rPr>
              <a:t>学生是否参与</a:t>
            </a:r>
            <a:r>
              <a:rPr lang="en-US" dirty="0">
                <a:effectLst/>
                <a:latin typeface="宋体" panose="02010600030101010101" pitchFamily="2" charset="-122"/>
                <a:ea typeface="宋体" panose="02010600030101010101" pitchFamily="2" charset="-122"/>
                <a:cs typeface="Times New Roman" panose="02020603050405020304" pitchFamily="18" charset="0"/>
              </a:rPr>
              <a:t> CEFS </a:t>
            </a:r>
            <a:r>
              <a:rPr lang="zh-CN" dirty="0">
                <a:effectLst/>
                <a:latin typeface="宋体" panose="02010600030101010101" pitchFamily="2" charset="-122"/>
                <a:ea typeface="宋体" panose="02010600030101010101" pitchFamily="2" charset="-122"/>
                <a:cs typeface="Times New Roman" panose="02020603050405020304" pitchFamily="18" charset="0"/>
              </a:rPr>
              <a:t>项目完全遵循自愿原则。</a:t>
            </a:r>
            <a:endParaRPr lang="en-US" altLang="zh-CN" dirty="0">
              <a:effectLst/>
              <a:latin typeface="宋体" panose="02010600030101010101" pitchFamily="2" charset="-122"/>
              <a:ea typeface="宋体" panose="02010600030101010101" pitchFamily="2" charset="-122"/>
              <a:cs typeface="Times New Roman" panose="02020603050405020304" pitchFamily="18" charset="0"/>
            </a:endParaRPr>
          </a:p>
          <a:p>
            <a:pPr marL="285750" indent="-285750">
              <a:lnSpc>
                <a:spcPct val="150000"/>
              </a:lnSpc>
              <a:spcBef>
                <a:spcPts val="600"/>
              </a:spcBef>
              <a:buFont typeface="Wingdings" panose="05000000000000000000" pitchFamily="2" charset="2"/>
              <a:buChar char="q"/>
            </a:pPr>
            <a:r>
              <a:rPr lang="en-US" dirty="0">
                <a:effectLst/>
                <a:latin typeface="宋体" panose="02010600030101010101" pitchFamily="2" charset="-122"/>
                <a:ea typeface="宋体" panose="02010600030101010101" pitchFamily="2" charset="-122"/>
                <a:cs typeface="Times New Roman" panose="02020603050405020304" pitchFamily="18" charset="0"/>
              </a:rPr>
              <a:t>IAEBM </a:t>
            </a:r>
            <a:r>
              <a:rPr lang="zh-CN" dirty="0">
                <a:effectLst/>
                <a:latin typeface="宋体" panose="02010600030101010101" pitchFamily="2" charset="-122"/>
                <a:ea typeface="宋体" panose="02010600030101010101" pitchFamily="2" charset="-122"/>
                <a:cs typeface="Times New Roman" panose="02020603050405020304" pitchFamily="18" charset="0"/>
              </a:rPr>
              <a:t>是总部设于美国加利福尼亚州的非营利</a:t>
            </a:r>
            <a:r>
              <a:rPr lang="zh-CN" altLang="en-US" dirty="0">
                <a:effectLst/>
                <a:latin typeface="宋体" panose="02010600030101010101" pitchFamily="2" charset="-122"/>
                <a:ea typeface="宋体" panose="02010600030101010101" pitchFamily="2" charset="-122"/>
                <a:cs typeface="Times New Roman" panose="02020603050405020304" pitchFamily="18" charset="0"/>
              </a:rPr>
              <a:t>型</a:t>
            </a:r>
            <a:r>
              <a:rPr lang="zh-CN" dirty="0">
                <a:effectLst/>
                <a:latin typeface="宋体" panose="02010600030101010101" pitchFamily="2" charset="-122"/>
                <a:ea typeface="宋体" panose="02010600030101010101" pitchFamily="2" charset="-122"/>
                <a:cs typeface="Times New Roman" panose="02020603050405020304" pitchFamily="18" charset="0"/>
              </a:rPr>
              <a:t>学术组织</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宋体" panose="02010600030101010101" pitchFamily="2" charset="-122"/>
                <a:ea typeface="宋体" panose="02010600030101010101" pitchFamily="2" charset="-122"/>
                <a:cs typeface="Times New Roman" panose="02020603050405020304" pitchFamily="18" charset="0"/>
              </a:rPr>
              <a:t>IAEBM </a:t>
            </a:r>
            <a:r>
              <a:rPr lang="zh-CN" altLang="en-US" dirty="0">
                <a:latin typeface="宋体" panose="02010600030101010101" pitchFamily="2" charset="-122"/>
                <a:ea typeface="宋体" panose="02010600030101010101" pitchFamily="2" charset="-122"/>
                <a:cs typeface="Times New Roman" panose="02020603050405020304" pitchFamily="18" charset="0"/>
              </a:rPr>
              <a:t>开展的所有学术项目活动，将严格遵守活动所在国家和地区，美国联邦，以及加利福尼亚州法律法规的三重约束，并以三者中最严格者为准；在三者有可能发生不一致时，则以项目活动实际所在国家的法律法规为准。</a:t>
            </a:r>
            <a:endParaRPr lang="en-US" dirty="0">
              <a:latin typeface="宋体" panose="02010600030101010101" pitchFamily="2" charset="-122"/>
              <a:ea typeface="宋体" panose="02010600030101010101" pitchFamily="2" charset="-122"/>
            </a:endParaRPr>
          </a:p>
        </p:txBody>
      </p:sp>
      <p:sp>
        <p:nvSpPr>
          <p:cNvPr id="3" name="TextBox 2">
            <a:extLst>
              <a:ext uri="{FF2B5EF4-FFF2-40B4-BE49-F238E27FC236}">
                <a16:creationId xmlns:a16="http://schemas.microsoft.com/office/drawing/2014/main" id="{22A55DF1-D2A5-BC67-AE85-C00E1A5F017C}"/>
              </a:ext>
            </a:extLst>
          </p:cNvPr>
          <p:cNvSpPr txBox="1"/>
          <p:nvPr/>
        </p:nvSpPr>
        <p:spPr>
          <a:xfrm>
            <a:off x="824459" y="5258806"/>
            <a:ext cx="2777995" cy="1384995"/>
          </a:xfrm>
          <a:prstGeom prst="rect">
            <a:avLst/>
          </a:prstGeom>
          <a:noFill/>
        </p:spPr>
        <p:txBody>
          <a:bodyPr wrap="square">
            <a:spAutoFit/>
          </a:bodyPr>
          <a:lstStyle/>
          <a:p>
            <a:pPr marL="0" marR="0">
              <a:buNone/>
            </a:pPr>
            <a:r>
              <a:rPr lang="zh-CN" sz="1400" b="1" kern="100" dirty="0">
                <a:effectLst/>
                <a:latin typeface="宋体" panose="02010600030101010101" pitchFamily="2" charset="-122"/>
                <a:ea typeface="宋体" panose="02010600030101010101" pitchFamily="2" charset="-122"/>
                <a:cs typeface="Times New Roman" panose="02020603050405020304" pitchFamily="18" charset="0"/>
              </a:rPr>
              <a:t>特此声明</a:t>
            </a:r>
            <a:endParaRPr lang="en-US" altLang="zh-CN" sz="1400" b="1"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a:buNone/>
            </a:pPr>
            <a:r>
              <a:rPr lang="zh-CN" altLang="en-US" sz="1400" b="1" kern="100" dirty="0">
                <a:latin typeface="宋体" panose="02010600030101010101" pitchFamily="2" charset="-122"/>
                <a:ea typeface="宋体" panose="02010600030101010101" pitchFamily="2" charset="-122"/>
                <a:cs typeface="Times New Roman" panose="02020603050405020304" pitchFamily="18" charset="0"/>
              </a:rPr>
              <a:t>演示人，及</a:t>
            </a:r>
            <a:endParaRPr lang="en-US" sz="1400"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a:buNone/>
            </a:pPr>
            <a:r>
              <a:rPr lang="en-US" sz="1400" b="1" kern="100" dirty="0">
                <a:effectLst/>
                <a:latin typeface="宋体" panose="02010600030101010101" pitchFamily="2" charset="-122"/>
                <a:ea typeface="宋体" panose="02010600030101010101" pitchFamily="2" charset="-122"/>
                <a:cs typeface="Times New Roman" panose="02020603050405020304" pitchFamily="18" charset="0"/>
              </a:rPr>
              <a:t>IAEBM </a:t>
            </a:r>
            <a:r>
              <a:rPr lang="zh-CN" sz="1400" b="1" kern="100" dirty="0">
                <a:effectLst/>
                <a:latin typeface="宋体" panose="02010600030101010101" pitchFamily="2" charset="-122"/>
                <a:ea typeface="宋体" panose="02010600030101010101" pitchFamily="2" charset="-122"/>
                <a:cs typeface="Times New Roman" panose="02020603050405020304" pitchFamily="18" charset="0"/>
              </a:rPr>
              <a:t>法律与合规办公室</a:t>
            </a:r>
            <a:r>
              <a:rPr lang="zh-CN" altLang="en-US" sz="1400" b="1" kern="100" dirty="0">
                <a:effectLst/>
                <a:latin typeface="宋体" panose="02010600030101010101" pitchFamily="2" charset="-122"/>
                <a:ea typeface="宋体" panose="02010600030101010101" pitchFamily="2" charset="-122"/>
                <a:cs typeface="Times New Roman" panose="02020603050405020304" pitchFamily="18" charset="0"/>
              </a:rPr>
              <a:t>，</a:t>
            </a:r>
            <a:endParaRPr lang="en-US" sz="1400"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a:buNone/>
            </a:pPr>
            <a:r>
              <a:rPr lang="zh-CN" sz="1400" b="1" kern="100" dirty="0">
                <a:effectLst/>
                <a:latin typeface="宋体" panose="02010600030101010101" pitchFamily="2" charset="-122"/>
                <a:ea typeface="宋体" panose="02010600030101010101" pitchFamily="2" charset="-122"/>
                <a:cs typeface="Times New Roman" panose="02020603050405020304" pitchFamily="18" charset="0"/>
              </a:rPr>
              <a:t>代表</a:t>
            </a:r>
            <a:r>
              <a:rPr lang="en-US" altLang="zh-CN" sz="1400" b="1" kern="100" dirty="0">
                <a:effectLst/>
                <a:latin typeface="宋体" panose="02010600030101010101" pitchFamily="2" charset="-122"/>
                <a:ea typeface="宋体" panose="02010600030101010101" pitchFamily="2" charset="-122"/>
                <a:cs typeface="Times New Roman" panose="02020603050405020304" pitchFamily="18" charset="0"/>
              </a:rPr>
              <a:t> </a:t>
            </a:r>
            <a:r>
              <a:rPr lang="en-US" sz="1400" b="1" kern="100" dirty="0">
                <a:effectLst/>
                <a:latin typeface="宋体" panose="02010600030101010101" pitchFamily="2" charset="-122"/>
                <a:ea typeface="宋体" panose="02010600030101010101" pitchFamily="2" charset="-122"/>
                <a:cs typeface="Times New Roman" panose="02020603050405020304" pitchFamily="18" charset="0"/>
              </a:rPr>
              <a:t>IAEBM </a:t>
            </a:r>
            <a:r>
              <a:rPr lang="zh-CN" sz="1400" b="1" kern="100" dirty="0">
                <a:effectLst/>
                <a:latin typeface="宋体" panose="02010600030101010101" pitchFamily="2" charset="-122"/>
                <a:ea typeface="宋体" panose="02010600030101010101" pitchFamily="2" charset="-122"/>
                <a:cs typeface="Times New Roman" panose="02020603050405020304" pitchFamily="18" charset="0"/>
              </a:rPr>
              <a:t>董事会暨学术委员会</a:t>
            </a:r>
            <a:endParaRPr lang="en-US" sz="1400"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a:r>
              <a:rPr lang="en-US" sz="1400" b="1" kern="100" dirty="0">
                <a:effectLst/>
                <a:latin typeface="宋体" panose="02010600030101010101" pitchFamily="2" charset="-122"/>
                <a:ea typeface="宋体" panose="02010600030101010101" pitchFamily="2" charset="-122"/>
                <a:cs typeface="Times New Roman" panose="02020603050405020304" pitchFamily="18" charset="0"/>
                <a:hlinkClick r:id="rId3"/>
              </a:rPr>
              <a:t>Legal@iaebm.org</a:t>
            </a:r>
            <a:r>
              <a:rPr lang="en-US" sz="1400" b="1" kern="100" dirty="0">
                <a:effectLst/>
                <a:latin typeface="宋体" panose="02010600030101010101" pitchFamily="2" charset="-122"/>
                <a:ea typeface="宋体" panose="02010600030101010101" pitchFamily="2" charset="-122"/>
                <a:cs typeface="Times New Roman" panose="02020603050405020304" pitchFamily="18" charset="0"/>
              </a:rPr>
              <a:t> </a:t>
            </a:r>
          </a:p>
          <a:p>
            <a:pPr marL="0" marR="0"/>
            <a:r>
              <a:rPr lang="en-US" sz="1400" b="1" kern="100" dirty="0">
                <a:latin typeface="宋体" panose="02010600030101010101" pitchFamily="2" charset="-122"/>
                <a:ea typeface="宋体" panose="02010600030101010101" pitchFamily="2" charset="-122"/>
                <a:cs typeface="Times New Roman" panose="02020603050405020304" pitchFamily="18" charset="0"/>
              </a:rPr>
              <a:t>@ 2025</a:t>
            </a:r>
            <a:endParaRPr lang="en-US" sz="1400" kern="100" dirty="0">
              <a:effectLst/>
              <a:latin typeface="宋体" panose="02010600030101010101" pitchFamily="2" charset="-122"/>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470802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176</TotalTime>
  <Words>1896</Words>
  <PresentationFormat>Widescreen</PresentationFormat>
  <Paragraphs>68</Paragraphs>
  <Slides>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宋体</vt:lpstr>
      <vt:lpstr>微软雅黑</vt:lpstr>
      <vt:lpstr>Aptos</vt:lpstr>
      <vt:lpstr>Aptos Display</vt:lpstr>
      <vt:lpstr>Arial</vt:lpstr>
      <vt:lpstr>Courier New</vt:lpstr>
      <vt:lpstr>Times New Roman</vt:lpstr>
      <vt:lpstr>Wingdings</vt:lpstr>
      <vt:lpstr>Office Theme</vt:lpstr>
      <vt:lpstr>Certificate in Economic and Financial Studies (CEFS) 经济金融研修国际认证 (CEFS)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2025-05-30T17:13:34Z</dcterms:created>
  <dcterms:modified xsi:type="dcterms:W3CDTF">2025-06-12T01:51:26Z</dcterms:modified>
</cp:coreProperties>
</file>